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7"/>
  </p:notesMasterIdLst>
  <p:handoutMasterIdLst>
    <p:handoutMasterId r:id="rId28"/>
  </p:handoutMasterIdLst>
  <p:sldIdLst>
    <p:sldId id="257" r:id="rId2"/>
    <p:sldId id="288" r:id="rId3"/>
    <p:sldId id="277" r:id="rId4"/>
    <p:sldId id="279" r:id="rId5"/>
    <p:sldId id="280" r:id="rId6"/>
    <p:sldId id="281" r:id="rId7"/>
    <p:sldId id="289" r:id="rId8"/>
    <p:sldId id="283" r:id="rId9"/>
    <p:sldId id="282" r:id="rId10"/>
    <p:sldId id="284" r:id="rId11"/>
    <p:sldId id="258" r:id="rId12"/>
    <p:sldId id="266" r:id="rId13"/>
    <p:sldId id="287" r:id="rId14"/>
    <p:sldId id="268" r:id="rId15"/>
    <p:sldId id="270" r:id="rId16"/>
    <p:sldId id="285" r:id="rId17"/>
    <p:sldId id="286" r:id="rId18"/>
    <p:sldId id="290" r:id="rId19"/>
    <p:sldId id="271" r:id="rId20"/>
    <p:sldId id="272" r:id="rId21"/>
    <p:sldId id="269" r:id="rId22"/>
    <p:sldId id="273" r:id="rId23"/>
    <p:sldId id="274" r:id="rId24"/>
    <p:sldId id="275" r:id="rId25"/>
    <p:sldId id="276" r:id="rId26"/>
  </p:sldIdLst>
  <p:sldSz cx="12188825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orient="horz" pos="1008">
          <p15:clr>
            <a:srgbClr val="A4A3A4"/>
          </p15:clr>
        </p15:guide>
        <p15:guide id="3" orient="horz" pos="3792">
          <p15:clr>
            <a:srgbClr val="A4A3A4"/>
          </p15:clr>
        </p15:guide>
        <p15:guide id="4" orient="horz" pos="336">
          <p15:clr>
            <a:srgbClr val="A4A3A4"/>
          </p15:clr>
        </p15:guide>
        <p15:guide id="5" orient="horz" pos="1920">
          <p15:clr>
            <a:srgbClr val="A4A3A4"/>
          </p15:clr>
        </p15:guide>
        <p15:guide id="6" orient="horz" pos="3984">
          <p15:clr>
            <a:srgbClr val="A4A3A4"/>
          </p15:clr>
        </p15:guide>
        <p15:guide id="7" orient="horz" pos="1152">
          <p15:clr>
            <a:srgbClr val="A4A3A4"/>
          </p15:clr>
        </p15:guide>
        <p15:guide id="8" pos="3839">
          <p15:clr>
            <a:srgbClr val="A4A3A4"/>
          </p15:clr>
        </p15:guide>
        <p15:guide id="9" pos="671">
          <p15:clr>
            <a:srgbClr val="A4A3A4"/>
          </p15:clr>
        </p15:guide>
        <p15:guide id="10" pos="7007">
          <p15:clr>
            <a:srgbClr val="A4A3A4"/>
          </p15:clr>
        </p15:guide>
        <p15:guide id="11" pos="6143">
          <p15:clr>
            <a:srgbClr val="A4A3A4"/>
          </p15:clr>
        </p15:guide>
        <p15:guide id="12" pos="3263">
          <p15:clr>
            <a:srgbClr val="A4A3A4"/>
          </p15:clr>
        </p15:guide>
        <p15:guide id="13" pos="7391">
          <p15:clr>
            <a:srgbClr val="A4A3A4"/>
          </p15:clr>
        </p15:guide>
        <p15:guide id="14" pos="3695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981" autoAdjust="0"/>
    <p:restoredTop sz="71993" autoAdjust="0"/>
  </p:normalViewPr>
  <p:slideViewPr>
    <p:cSldViewPr showGuides="1">
      <p:cViewPr>
        <p:scale>
          <a:sx n="77" d="100"/>
          <a:sy n="77" d="100"/>
        </p:scale>
        <p:origin x="378" y="54"/>
      </p:cViewPr>
      <p:guideLst>
        <p:guide orient="horz" pos="2160"/>
        <p:guide orient="horz" pos="1008"/>
        <p:guide orient="horz" pos="3792"/>
        <p:guide orient="horz" pos="336"/>
        <p:guide orient="horz" pos="1920"/>
        <p:guide orient="horz" pos="3984"/>
        <p:guide orient="horz" pos="1152"/>
        <p:guide pos="3839"/>
        <p:guide pos="671"/>
        <p:guide pos="7007"/>
        <p:guide pos="6143"/>
        <p:guide pos="3263"/>
        <p:guide pos="7391"/>
        <p:guide pos="3695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howGuides="1">
      <p:cViewPr varScale="1">
        <p:scale>
          <a:sx n="76" d="100"/>
          <a:sy n="76" d="100"/>
        </p:scale>
        <p:origin x="1680" y="96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viewProps" Target="viewProps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image" Target="../media/image4.png"/></Relationships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image" Target="../media/image10.png"/><Relationship Id="rId4" Type="http://schemas.openxmlformats.org/officeDocument/2006/relationships/image" Target="../media/image13.pn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image" Target="../media/image4.png"/></Relationships>
</file>

<file path=ppt/diagrams/_rels/drawing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image" Target="../media/image10.png"/><Relationship Id="rId4" Type="http://schemas.openxmlformats.org/officeDocument/2006/relationships/image" Target="../media/image13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43513B0-620C-46A8-8A92-222A65A6E13E}" type="doc">
      <dgm:prSet loTypeId="urn:microsoft.com/office/officeart/2005/8/layout/hProcess10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C3C0E668-4B59-4B76-8CDA-4078AAAD6CD6}">
      <dgm:prSet phldrT="[Text]"/>
      <dgm:spPr>
        <a:solidFill>
          <a:srgbClr val="FFC000"/>
        </a:solidFill>
      </dgm:spPr>
      <dgm:t>
        <a:bodyPr/>
        <a:lstStyle/>
        <a:p>
          <a:r>
            <a:rPr lang="en-US" dirty="0" smtClean="0"/>
            <a:t>Rural Mental health Center</a:t>
          </a:r>
          <a:endParaRPr lang="en-US" dirty="0"/>
        </a:p>
      </dgm:t>
    </dgm:pt>
    <dgm:pt modelId="{1946EEA8-D364-473C-9928-1FF107FB2A82}" type="parTrans" cxnId="{5727FD7D-36AA-4956-8362-8E3E4D14709C}">
      <dgm:prSet/>
      <dgm:spPr/>
      <dgm:t>
        <a:bodyPr/>
        <a:lstStyle/>
        <a:p>
          <a:endParaRPr lang="en-US"/>
        </a:p>
      </dgm:t>
    </dgm:pt>
    <dgm:pt modelId="{E409A820-C9C3-49A6-A4FD-D70F0E648115}" type="sibTrans" cxnId="{5727FD7D-36AA-4956-8362-8E3E4D14709C}">
      <dgm:prSet/>
      <dgm:spPr/>
      <dgm:t>
        <a:bodyPr/>
        <a:lstStyle/>
        <a:p>
          <a:endParaRPr lang="en-US"/>
        </a:p>
      </dgm:t>
    </dgm:pt>
    <dgm:pt modelId="{63434F3A-ED0C-41EA-8326-48B39D767885}">
      <dgm:prSet phldrT="[Text]"/>
      <dgm:spPr>
        <a:solidFill>
          <a:srgbClr val="FFC000"/>
        </a:solidFill>
      </dgm:spPr>
      <dgm:t>
        <a:bodyPr/>
        <a:lstStyle/>
        <a:p>
          <a:endParaRPr lang="en-US" dirty="0"/>
        </a:p>
      </dgm:t>
    </dgm:pt>
    <dgm:pt modelId="{B2FD9F10-489F-4C40-9B0F-26AB4D672D73}" type="parTrans" cxnId="{84F64098-0790-4611-84D3-BEA2B305E24D}">
      <dgm:prSet/>
      <dgm:spPr/>
      <dgm:t>
        <a:bodyPr/>
        <a:lstStyle/>
        <a:p>
          <a:endParaRPr lang="en-US"/>
        </a:p>
      </dgm:t>
    </dgm:pt>
    <dgm:pt modelId="{185FFCC1-95F7-4305-8A72-DBD92757BEDB}" type="sibTrans" cxnId="{84F64098-0790-4611-84D3-BEA2B305E24D}">
      <dgm:prSet/>
      <dgm:spPr/>
      <dgm:t>
        <a:bodyPr/>
        <a:lstStyle/>
        <a:p>
          <a:endParaRPr lang="en-US"/>
        </a:p>
      </dgm:t>
    </dgm:pt>
    <dgm:pt modelId="{00C21B04-37C6-46B3-88AF-663AA04F3B0D}">
      <dgm:prSet phldrT="[Text]"/>
      <dgm:spPr>
        <a:solidFill>
          <a:srgbClr val="FFC000"/>
        </a:solidFill>
      </dgm:spPr>
      <dgm:t>
        <a:bodyPr/>
        <a:lstStyle/>
        <a:p>
          <a:r>
            <a:rPr lang="en-US" dirty="0" smtClean="0"/>
            <a:t>Medical Director</a:t>
          </a:r>
          <a:endParaRPr lang="en-US" dirty="0"/>
        </a:p>
      </dgm:t>
    </dgm:pt>
    <dgm:pt modelId="{9F45D5AE-E872-4B21-9D37-3C45748EBC3B}" type="parTrans" cxnId="{E8D9E9CE-25C6-42D5-A295-F82A69C4B4A2}">
      <dgm:prSet/>
      <dgm:spPr/>
      <dgm:t>
        <a:bodyPr/>
        <a:lstStyle/>
        <a:p>
          <a:endParaRPr lang="en-US"/>
        </a:p>
      </dgm:t>
    </dgm:pt>
    <dgm:pt modelId="{BBA5E7B9-7E28-476A-8625-03B3F42A266B}" type="sibTrans" cxnId="{E8D9E9CE-25C6-42D5-A295-F82A69C4B4A2}">
      <dgm:prSet/>
      <dgm:spPr/>
      <dgm:t>
        <a:bodyPr/>
        <a:lstStyle/>
        <a:p>
          <a:endParaRPr lang="en-US"/>
        </a:p>
      </dgm:t>
    </dgm:pt>
    <dgm:pt modelId="{D88774FC-3F2D-4982-AECF-D2FBC50B53F8}">
      <dgm:prSet phldrT="[Text]"/>
      <dgm:spPr>
        <a:solidFill>
          <a:srgbClr val="FFC000"/>
        </a:solidFill>
      </dgm:spPr>
      <dgm:t>
        <a:bodyPr/>
        <a:lstStyle/>
        <a:p>
          <a:r>
            <a:rPr lang="en-US" dirty="0" smtClean="0"/>
            <a:t>Community Hospital</a:t>
          </a:r>
          <a:endParaRPr lang="en-US" dirty="0"/>
        </a:p>
      </dgm:t>
    </dgm:pt>
    <dgm:pt modelId="{8CB6E5D9-9D0E-415A-8F9D-0A4139FBE644}" type="parTrans" cxnId="{A3D40DF0-FD51-4F7E-8B2F-34E60DB0EDC5}">
      <dgm:prSet/>
      <dgm:spPr/>
      <dgm:t>
        <a:bodyPr/>
        <a:lstStyle/>
        <a:p>
          <a:endParaRPr lang="en-US"/>
        </a:p>
      </dgm:t>
    </dgm:pt>
    <dgm:pt modelId="{9768ED2D-5EDA-49B2-AA90-60B9B9EBD1A1}" type="sibTrans" cxnId="{A3D40DF0-FD51-4F7E-8B2F-34E60DB0EDC5}">
      <dgm:prSet/>
      <dgm:spPr/>
      <dgm:t>
        <a:bodyPr/>
        <a:lstStyle/>
        <a:p>
          <a:endParaRPr lang="en-US"/>
        </a:p>
      </dgm:t>
    </dgm:pt>
    <dgm:pt modelId="{926BA100-E11A-42AC-9ED7-73ECED4C51B5}">
      <dgm:prSet phldrT="[Text]"/>
      <dgm:spPr>
        <a:solidFill>
          <a:srgbClr val="FFC000"/>
        </a:solidFill>
      </dgm:spPr>
      <dgm:t>
        <a:bodyPr/>
        <a:lstStyle/>
        <a:p>
          <a:r>
            <a:rPr lang="en-US" dirty="0" smtClean="0"/>
            <a:t>Medical Director for inpatient unit</a:t>
          </a:r>
          <a:endParaRPr lang="en-US" dirty="0"/>
        </a:p>
      </dgm:t>
    </dgm:pt>
    <dgm:pt modelId="{641FC699-E842-4A74-8014-C9E49879A7E0}" type="parTrans" cxnId="{09BF9870-959B-4756-9600-BCB40FB36FF9}">
      <dgm:prSet/>
      <dgm:spPr/>
      <dgm:t>
        <a:bodyPr/>
        <a:lstStyle/>
        <a:p>
          <a:endParaRPr lang="en-US"/>
        </a:p>
      </dgm:t>
    </dgm:pt>
    <dgm:pt modelId="{7024E534-DA54-4CC5-BBDD-B6956AE6E25B}" type="sibTrans" cxnId="{09BF9870-959B-4756-9600-BCB40FB36FF9}">
      <dgm:prSet/>
      <dgm:spPr/>
      <dgm:t>
        <a:bodyPr/>
        <a:lstStyle/>
        <a:p>
          <a:endParaRPr lang="en-US"/>
        </a:p>
      </dgm:t>
    </dgm:pt>
    <dgm:pt modelId="{CF9C729D-0A3A-48C6-A4C9-02637B3E20FE}">
      <dgm:prSet phldrT="[Text]" phldr="1"/>
      <dgm:spPr>
        <a:solidFill>
          <a:srgbClr val="FFC000"/>
        </a:solidFill>
      </dgm:spPr>
      <dgm:t>
        <a:bodyPr/>
        <a:lstStyle/>
        <a:p>
          <a:endParaRPr lang="en-US" dirty="0"/>
        </a:p>
      </dgm:t>
    </dgm:pt>
    <dgm:pt modelId="{0ED65E71-2789-4D76-B468-9C358E8714EA}" type="parTrans" cxnId="{3DCE7387-DFC9-46AE-ACDB-7EC0FB2DD59D}">
      <dgm:prSet/>
      <dgm:spPr/>
      <dgm:t>
        <a:bodyPr/>
        <a:lstStyle/>
        <a:p>
          <a:endParaRPr lang="en-US"/>
        </a:p>
      </dgm:t>
    </dgm:pt>
    <dgm:pt modelId="{A93564EC-E156-4EEB-94F8-D39C7B28A1E3}" type="sibTrans" cxnId="{3DCE7387-DFC9-46AE-ACDB-7EC0FB2DD59D}">
      <dgm:prSet/>
      <dgm:spPr/>
      <dgm:t>
        <a:bodyPr/>
        <a:lstStyle/>
        <a:p>
          <a:endParaRPr lang="en-US"/>
        </a:p>
      </dgm:t>
    </dgm:pt>
    <dgm:pt modelId="{5A7D9F46-D4DC-48F7-816F-E2EBF77F023C}">
      <dgm:prSet phldrT="[Text]"/>
      <dgm:spPr>
        <a:solidFill>
          <a:srgbClr val="FFC000"/>
        </a:solidFill>
      </dgm:spPr>
      <dgm:t>
        <a:bodyPr/>
        <a:lstStyle/>
        <a:p>
          <a:r>
            <a:rPr lang="en-US" dirty="0" smtClean="0"/>
            <a:t>Small Health System</a:t>
          </a:r>
          <a:endParaRPr lang="en-US" dirty="0"/>
        </a:p>
      </dgm:t>
    </dgm:pt>
    <dgm:pt modelId="{F6E70CE3-D248-40E0-9FB9-FD7EBEEBED12}" type="parTrans" cxnId="{2A37A43A-7F01-41CE-B8DF-1E3B07AD221D}">
      <dgm:prSet/>
      <dgm:spPr/>
      <dgm:t>
        <a:bodyPr/>
        <a:lstStyle/>
        <a:p>
          <a:endParaRPr lang="en-US"/>
        </a:p>
      </dgm:t>
    </dgm:pt>
    <dgm:pt modelId="{86AC5016-5BDA-48FF-B17A-E94B4A7D5F23}" type="sibTrans" cxnId="{2A37A43A-7F01-41CE-B8DF-1E3B07AD221D}">
      <dgm:prSet/>
      <dgm:spPr/>
      <dgm:t>
        <a:bodyPr/>
        <a:lstStyle/>
        <a:p>
          <a:endParaRPr lang="en-US"/>
        </a:p>
      </dgm:t>
    </dgm:pt>
    <dgm:pt modelId="{04964936-8763-41F9-8914-397D37A03DC7}">
      <dgm:prSet phldrT="[Text]"/>
      <dgm:spPr>
        <a:solidFill>
          <a:srgbClr val="FFC000"/>
        </a:solidFill>
      </dgm:spPr>
      <dgm:t>
        <a:bodyPr/>
        <a:lstStyle/>
        <a:p>
          <a:r>
            <a:rPr lang="en-US" dirty="0" smtClean="0"/>
            <a:t>Chairman, Dept. of  Psychiatry</a:t>
          </a:r>
          <a:endParaRPr lang="en-US" dirty="0"/>
        </a:p>
      </dgm:t>
    </dgm:pt>
    <dgm:pt modelId="{250A4236-01C7-423C-960F-DCCE6C2B1C9B}" type="parTrans" cxnId="{0509824B-6FC9-455F-810C-1AD777D2D66D}">
      <dgm:prSet/>
      <dgm:spPr/>
      <dgm:t>
        <a:bodyPr/>
        <a:lstStyle/>
        <a:p>
          <a:endParaRPr lang="en-US"/>
        </a:p>
      </dgm:t>
    </dgm:pt>
    <dgm:pt modelId="{3CFCEA47-7197-4855-9B67-56403DC26E2B}" type="sibTrans" cxnId="{0509824B-6FC9-455F-810C-1AD777D2D66D}">
      <dgm:prSet/>
      <dgm:spPr/>
      <dgm:t>
        <a:bodyPr/>
        <a:lstStyle/>
        <a:p>
          <a:endParaRPr lang="en-US"/>
        </a:p>
      </dgm:t>
    </dgm:pt>
    <dgm:pt modelId="{70482AF4-385A-435B-A650-4E613A2F5B45}" type="pres">
      <dgm:prSet presAssocID="{943513B0-620C-46A8-8A92-222A65A6E13E}" presName="Name0" presStyleCnt="0">
        <dgm:presLayoutVars>
          <dgm:dir/>
          <dgm:resizeHandles val="exact"/>
        </dgm:presLayoutVars>
      </dgm:prSet>
      <dgm:spPr/>
    </dgm:pt>
    <dgm:pt modelId="{33AA0401-F735-4A27-AE7D-67ACE050F722}" type="pres">
      <dgm:prSet presAssocID="{C3C0E668-4B59-4B76-8CDA-4078AAAD6CD6}" presName="composite" presStyleCnt="0"/>
      <dgm:spPr/>
    </dgm:pt>
    <dgm:pt modelId="{68F5B532-AB0F-40C8-BFFA-5A2E06267A7E}" type="pres">
      <dgm:prSet presAssocID="{C3C0E668-4B59-4B76-8CDA-4078AAAD6CD6}" presName="imagSh" presStyleLbl="bgImgPlace1" presStyleIdx="0" presStyleCnt="3"/>
      <dgm:spPr>
        <a:blipFill rotWithShape="1">
          <a:blip xmlns:r="http://schemas.openxmlformats.org/officeDocument/2006/relationships" r:embed="rId1">
            <a:duotone>
              <a:schemeClr val="accent1">
                <a:hueOff val="0"/>
                <a:satOff val="0"/>
                <a:lumOff val="0"/>
                <a:alphaOff val="0"/>
                <a:shade val="20000"/>
                <a:satMod val="200000"/>
              </a:schemeClr>
              <a:schemeClr val="accent1">
                <a:hueOff val="0"/>
                <a:satOff val="0"/>
                <a:lumOff val="0"/>
                <a:alphaOff val="0"/>
                <a:tint val="12000"/>
                <a:satMod val="190000"/>
              </a:schemeClr>
            </a:duotone>
          </a:blip>
          <a:stretch>
            <a:fillRect/>
          </a:stretch>
        </a:blipFill>
      </dgm:spPr>
    </dgm:pt>
    <dgm:pt modelId="{06E42BC4-28B4-4A4C-9B78-403859173A9B}" type="pres">
      <dgm:prSet presAssocID="{C3C0E668-4B59-4B76-8CDA-4078AAAD6CD6}" presName="tx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1E9F028-2F68-4FCC-A064-5E5D1137ACB9}" type="pres">
      <dgm:prSet presAssocID="{E409A820-C9C3-49A6-A4FD-D70F0E648115}" presName="sibTrans" presStyleLbl="sibTrans2D1" presStyleIdx="0" presStyleCnt="2"/>
      <dgm:spPr/>
    </dgm:pt>
    <dgm:pt modelId="{166AF180-F381-4759-AC75-F2E0DA731EC1}" type="pres">
      <dgm:prSet presAssocID="{E409A820-C9C3-49A6-A4FD-D70F0E648115}" presName="connTx" presStyleLbl="sibTrans2D1" presStyleIdx="0" presStyleCnt="2"/>
      <dgm:spPr/>
    </dgm:pt>
    <dgm:pt modelId="{AD3D6BE4-1A24-4A9B-AA6A-D70C604BEFAA}" type="pres">
      <dgm:prSet presAssocID="{D88774FC-3F2D-4982-AECF-D2FBC50B53F8}" presName="composite" presStyleCnt="0"/>
      <dgm:spPr/>
    </dgm:pt>
    <dgm:pt modelId="{FB551879-2DEB-4994-8EB0-5D22BF99FAEC}" type="pres">
      <dgm:prSet presAssocID="{D88774FC-3F2D-4982-AECF-D2FBC50B53F8}" presName="imagSh" presStyleLbl="bgImgPlace1" presStyleIdx="1" presStyleCnt="3"/>
      <dgm:spPr>
        <a:blipFill rotWithShape="1">
          <a:blip xmlns:r="http://schemas.openxmlformats.org/officeDocument/2006/relationships" r:embed="rId2">
            <a:duotone>
              <a:schemeClr val="accent1">
                <a:hueOff val="0"/>
                <a:satOff val="0"/>
                <a:lumOff val="0"/>
                <a:alphaOff val="0"/>
                <a:shade val="20000"/>
                <a:satMod val="200000"/>
              </a:schemeClr>
              <a:schemeClr val="accent1">
                <a:hueOff val="0"/>
                <a:satOff val="0"/>
                <a:lumOff val="0"/>
                <a:alphaOff val="0"/>
                <a:tint val="12000"/>
                <a:satMod val="190000"/>
              </a:schemeClr>
            </a:duotone>
          </a:blip>
          <a:stretch>
            <a:fillRect/>
          </a:stretch>
        </a:blipFill>
      </dgm:spPr>
    </dgm:pt>
    <dgm:pt modelId="{2745BFD2-9DAF-496F-BBA2-871A0A43F168}" type="pres">
      <dgm:prSet presAssocID="{D88774FC-3F2D-4982-AECF-D2FBC50B53F8}" presName="tx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F06FC53-C6A8-43DD-ADE3-BE7BF547918A}" type="pres">
      <dgm:prSet presAssocID="{9768ED2D-5EDA-49B2-AA90-60B9B9EBD1A1}" presName="sibTrans" presStyleLbl="sibTrans2D1" presStyleIdx="1" presStyleCnt="2"/>
      <dgm:spPr/>
    </dgm:pt>
    <dgm:pt modelId="{88E96BA3-4E30-415D-BE83-EC420B42F089}" type="pres">
      <dgm:prSet presAssocID="{9768ED2D-5EDA-49B2-AA90-60B9B9EBD1A1}" presName="connTx" presStyleLbl="sibTrans2D1" presStyleIdx="1" presStyleCnt="2"/>
      <dgm:spPr/>
    </dgm:pt>
    <dgm:pt modelId="{D3D0165D-A1D5-4659-8EC3-47B3E87C1D34}" type="pres">
      <dgm:prSet presAssocID="{5A7D9F46-D4DC-48F7-816F-E2EBF77F023C}" presName="composite" presStyleCnt="0"/>
      <dgm:spPr/>
    </dgm:pt>
    <dgm:pt modelId="{47BCD793-F63C-4B48-91A2-98C3C4BFE9AC}" type="pres">
      <dgm:prSet presAssocID="{5A7D9F46-D4DC-48F7-816F-E2EBF77F023C}" presName="imagSh" presStyleLbl="bgImgPlace1" presStyleIdx="2" presStyleCnt="3"/>
      <dgm:spPr>
        <a:blipFill rotWithShape="1">
          <a:blip xmlns:r="http://schemas.openxmlformats.org/officeDocument/2006/relationships" r:embed="rId3">
            <a:duotone>
              <a:schemeClr val="accent1">
                <a:hueOff val="0"/>
                <a:satOff val="0"/>
                <a:lumOff val="0"/>
                <a:alphaOff val="0"/>
                <a:shade val="20000"/>
                <a:satMod val="200000"/>
              </a:schemeClr>
              <a:schemeClr val="accent1">
                <a:hueOff val="0"/>
                <a:satOff val="0"/>
                <a:lumOff val="0"/>
                <a:alphaOff val="0"/>
                <a:tint val="12000"/>
                <a:satMod val="190000"/>
              </a:schemeClr>
            </a:duotone>
          </a:blip>
          <a:stretch>
            <a:fillRect/>
          </a:stretch>
        </a:blipFill>
      </dgm:spPr>
    </dgm:pt>
    <dgm:pt modelId="{F09DFC2A-82B4-41AE-9E18-0BB9C343B4CE}" type="pres">
      <dgm:prSet presAssocID="{5A7D9F46-D4DC-48F7-816F-E2EBF77F023C}" presName="tx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2A37A43A-7F01-41CE-B8DF-1E3B07AD221D}" srcId="{943513B0-620C-46A8-8A92-222A65A6E13E}" destId="{5A7D9F46-D4DC-48F7-816F-E2EBF77F023C}" srcOrd="2" destOrd="0" parTransId="{F6E70CE3-D248-40E0-9FB9-FD7EBEEBED12}" sibTransId="{86AC5016-5BDA-48FF-B17A-E94B4A7D5F23}"/>
    <dgm:cxn modelId="{8B12F241-1F9E-4515-8177-751495BA610B}" type="presOf" srcId="{9768ED2D-5EDA-49B2-AA90-60B9B9EBD1A1}" destId="{88E96BA3-4E30-415D-BE83-EC420B42F089}" srcOrd="1" destOrd="0" presId="urn:microsoft.com/office/officeart/2005/8/layout/hProcess10"/>
    <dgm:cxn modelId="{C67765C7-B24E-421F-A73C-19DFFD6384CA}" type="presOf" srcId="{D88774FC-3F2D-4982-AECF-D2FBC50B53F8}" destId="{2745BFD2-9DAF-496F-BBA2-871A0A43F168}" srcOrd="0" destOrd="0" presId="urn:microsoft.com/office/officeart/2005/8/layout/hProcess10"/>
    <dgm:cxn modelId="{1D4205F5-D6C4-4727-A1BE-BC9CA5BB19A3}" type="presOf" srcId="{00C21B04-37C6-46B3-88AF-663AA04F3B0D}" destId="{06E42BC4-28B4-4A4C-9B78-403859173A9B}" srcOrd="0" destOrd="2" presId="urn:microsoft.com/office/officeart/2005/8/layout/hProcess10"/>
    <dgm:cxn modelId="{6EAED8C5-1CF8-4549-AA21-88CCA4568988}" type="presOf" srcId="{9768ED2D-5EDA-49B2-AA90-60B9B9EBD1A1}" destId="{8F06FC53-C6A8-43DD-ADE3-BE7BF547918A}" srcOrd="0" destOrd="0" presId="urn:microsoft.com/office/officeart/2005/8/layout/hProcess10"/>
    <dgm:cxn modelId="{A3D40DF0-FD51-4F7E-8B2F-34E60DB0EDC5}" srcId="{943513B0-620C-46A8-8A92-222A65A6E13E}" destId="{D88774FC-3F2D-4982-AECF-D2FBC50B53F8}" srcOrd="1" destOrd="0" parTransId="{8CB6E5D9-9D0E-415A-8F9D-0A4139FBE644}" sibTransId="{9768ED2D-5EDA-49B2-AA90-60B9B9EBD1A1}"/>
    <dgm:cxn modelId="{77AC3DE9-9455-4441-88DB-F8B21EBD61EB}" type="presOf" srcId="{63434F3A-ED0C-41EA-8326-48B39D767885}" destId="{06E42BC4-28B4-4A4C-9B78-403859173A9B}" srcOrd="0" destOrd="1" presId="urn:microsoft.com/office/officeart/2005/8/layout/hProcess10"/>
    <dgm:cxn modelId="{1C6DAE9C-6EC1-4627-A340-F1D766CFCB9E}" type="presOf" srcId="{04964936-8763-41F9-8914-397D37A03DC7}" destId="{F09DFC2A-82B4-41AE-9E18-0BB9C343B4CE}" srcOrd="0" destOrd="1" presId="urn:microsoft.com/office/officeart/2005/8/layout/hProcess10"/>
    <dgm:cxn modelId="{316225B4-C2D5-43FB-9660-9E7838DFC722}" type="presOf" srcId="{926BA100-E11A-42AC-9ED7-73ECED4C51B5}" destId="{2745BFD2-9DAF-496F-BBA2-871A0A43F168}" srcOrd="0" destOrd="1" presId="urn:microsoft.com/office/officeart/2005/8/layout/hProcess10"/>
    <dgm:cxn modelId="{5727FD7D-36AA-4956-8362-8E3E4D14709C}" srcId="{943513B0-620C-46A8-8A92-222A65A6E13E}" destId="{C3C0E668-4B59-4B76-8CDA-4078AAAD6CD6}" srcOrd="0" destOrd="0" parTransId="{1946EEA8-D364-473C-9928-1FF107FB2A82}" sibTransId="{E409A820-C9C3-49A6-A4FD-D70F0E648115}"/>
    <dgm:cxn modelId="{5887BF62-262F-4D22-B56F-001224155094}" type="presOf" srcId="{CF9C729D-0A3A-48C6-A4C9-02637B3E20FE}" destId="{2745BFD2-9DAF-496F-BBA2-871A0A43F168}" srcOrd="0" destOrd="2" presId="urn:microsoft.com/office/officeart/2005/8/layout/hProcess10"/>
    <dgm:cxn modelId="{0509824B-6FC9-455F-810C-1AD777D2D66D}" srcId="{5A7D9F46-D4DC-48F7-816F-E2EBF77F023C}" destId="{04964936-8763-41F9-8914-397D37A03DC7}" srcOrd="0" destOrd="0" parTransId="{250A4236-01C7-423C-960F-DCCE6C2B1C9B}" sibTransId="{3CFCEA47-7197-4855-9B67-56403DC26E2B}"/>
    <dgm:cxn modelId="{3DCE7387-DFC9-46AE-ACDB-7EC0FB2DD59D}" srcId="{D88774FC-3F2D-4982-AECF-D2FBC50B53F8}" destId="{CF9C729D-0A3A-48C6-A4C9-02637B3E20FE}" srcOrd="1" destOrd="0" parTransId="{0ED65E71-2789-4D76-B468-9C358E8714EA}" sibTransId="{A93564EC-E156-4EEB-94F8-D39C7B28A1E3}"/>
    <dgm:cxn modelId="{09BF9870-959B-4756-9600-BCB40FB36FF9}" srcId="{D88774FC-3F2D-4982-AECF-D2FBC50B53F8}" destId="{926BA100-E11A-42AC-9ED7-73ECED4C51B5}" srcOrd="0" destOrd="0" parTransId="{641FC699-E842-4A74-8014-C9E49879A7E0}" sibTransId="{7024E534-DA54-4CC5-BBDD-B6956AE6E25B}"/>
    <dgm:cxn modelId="{8B3C493A-F86C-465B-852C-2166B34B1CF4}" type="presOf" srcId="{E409A820-C9C3-49A6-A4FD-D70F0E648115}" destId="{D1E9F028-2F68-4FCC-A064-5E5D1137ACB9}" srcOrd="0" destOrd="0" presId="urn:microsoft.com/office/officeart/2005/8/layout/hProcess10"/>
    <dgm:cxn modelId="{E236FDC2-8527-458F-AE05-2587DED72B6F}" type="presOf" srcId="{5A7D9F46-D4DC-48F7-816F-E2EBF77F023C}" destId="{F09DFC2A-82B4-41AE-9E18-0BB9C343B4CE}" srcOrd="0" destOrd="0" presId="urn:microsoft.com/office/officeart/2005/8/layout/hProcess10"/>
    <dgm:cxn modelId="{40D9B7AC-E6F9-4D4A-81B7-7B04D9FE9138}" type="presOf" srcId="{C3C0E668-4B59-4B76-8CDA-4078AAAD6CD6}" destId="{06E42BC4-28B4-4A4C-9B78-403859173A9B}" srcOrd="0" destOrd="0" presId="urn:microsoft.com/office/officeart/2005/8/layout/hProcess10"/>
    <dgm:cxn modelId="{B4E7A10D-0940-47CE-B55E-10079748D95C}" type="presOf" srcId="{E409A820-C9C3-49A6-A4FD-D70F0E648115}" destId="{166AF180-F381-4759-AC75-F2E0DA731EC1}" srcOrd="1" destOrd="0" presId="urn:microsoft.com/office/officeart/2005/8/layout/hProcess10"/>
    <dgm:cxn modelId="{84F64098-0790-4611-84D3-BEA2B305E24D}" srcId="{C3C0E668-4B59-4B76-8CDA-4078AAAD6CD6}" destId="{63434F3A-ED0C-41EA-8326-48B39D767885}" srcOrd="0" destOrd="0" parTransId="{B2FD9F10-489F-4C40-9B0F-26AB4D672D73}" sibTransId="{185FFCC1-95F7-4305-8A72-DBD92757BEDB}"/>
    <dgm:cxn modelId="{09A45CF1-E9E5-4D47-907D-6C5182181D4F}" type="presOf" srcId="{943513B0-620C-46A8-8A92-222A65A6E13E}" destId="{70482AF4-385A-435B-A650-4E613A2F5B45}" srcOrd="0" destOrd="0" presId="urn:microsoft.com/office/officeart/2005/8/layout/hProcess10"/>
    <dgm:cxn modelId="{E8D9E9CE-25C6-42D5-A295-F82A69C4B4A2}" srcId="{C3C0E668-4B59-4B76-8CDA-4078AAAD6CD6}" destId="{00C21B04-37C6-46B3-88AF-663AA04F3B0D}" srcOrd="1" destOrd="0" parTransId="{9F45D5AE-E872-4B21-9D37-3C45748EBC3B}" sibTransId="{BBA5E7B9-7E28-476A-8625-03B3F42A266B}"/>
    <dgm:cxn modelId="{165CC509-88D1-4D33-9B0C-1D2B3739A2D4}" type="presParOf" srcId="{70482AF4-385A-435B-A650-4E613A2F5B45}" destId="{33AA0401-F735-4A27-AE7D-67ACE050F722}" srcOrd="0" destOrd="0" presId="urn:microsoft.com/office/officeart/2005/8/layout/hProcess10"/>
    <dgm:cxn modelId="{4C7F5EDE-A16C-4170-91DD-CB0521179578}" type="presParOf" srcId="{33AA0401-F735-4A27-AE7D-67ACE050F722}" destId="{68F5B532-AB0F-40C8-BFFA-5A2E06267A7E}" srcOrd="0" destOrd="0" presId="urn:microsoft.com/office/officeart/2005/8/layout/hProcess10"/>
    <dgm:cxn modelId="{F5E924F0-2E9A-4873-8179-03D173E0E6A0}" type="presParOf" srcId="{33AA0401-F735-4A27-AE7D-67ACE050F722}" destId="{06E42BC4-28B4-4A4C-9B78-403859173A9B}" srcOrd="1" destOrd="0" presId="urn:microsoft.com/office/officeart/2005/8/layout/hProcess10"/>
    <dgm:cxn modelId="{B3093421-187E-4134-972E-BF9ACE5B3E95}" type="presParOf" srcId="{70482AF4-385A-435B-A650-4E613A2F5B45}" destId="{D1E9F028-2F68-4FCC-A064-5E5D1137ACB9}" srcOrd="1" destOrd="0" presId="urn:microsoft.com/office/officeart/2005/8/layout/hProcess10"/>
    <dgm:cxn modelId="{1B7732F7-B5F6-4563-9539-C2CA650FEEA6}" type="presParOf" srcId="{D1E9F028-2F68-4FCC-A064-5E5D1137ACB9}" destId="{166AF180-F381-4759-AC75-F2E0DA731EC1}" srcOrd="0" destOrd="0" presId="urn:microsoft.com/office/officeart/2005/8/layout/hProcess10"/>
    <dgm:cxn modelId="{47625E07-0996-468B-A622-D006DE2C851D}" type="presParOf" srcId="{70482AF4-385A-435B-A650-4E613A2F5B45}" destId="{AD3D6BE4-1A24-4A9B-AA6A-D70C604BEFAA}" srcOrd="2" destOrd="0" presId="urn:microsoft.com/office/officeart/2005/8/layout/hProcess10"/>
    <dgm:cxn modelId="{23480D43-B174-43E1-B7D9-E1E3D661CD5D}" type="presParOf" srcId="{AD3D6BE4-1A24-4A9B-AA6A-D70C604BEFAA}" destId="{FB551879-2DEB-4994-8EB0-5D22BF99FAEC}" srcOrd="0" destOrd="0" presId="urn:microsoft.com/office/officeart/2005/8/layout/hProcess10"/>
    <dgm:cxn modelId="{314DA50F-E54C-445B-8D5E-4C4263BF91C4}" type="presParOf" srcId="{AD3D6BE4-1A24-4A9B-AA6A-D70C604BEFAA}" destId="{2745BFD2-9DAF-496F-BBA2-871A0A43F168}" srcOrd="1" destOrd="0" presId="urn:microsoft.com/office/officeart/2005/8/layout/hProcess10"/>
    <dgm:cxn modelId="{38F7BBF2-2B05-49A0-98FD-5141E9DCEFBA}" type="presParOf" srcId="{70482AF4-385A-435B-A650-4E613A2F5B45}" destId="{8F06FC53-C6A8-43DD-ADE3-BE7BF547918A}" srcOrd="3" destOrd="0" presId="urn:microsoft.com/office/officeart/2005/8/layout/hProcess10"/>
    <dgm:cxn modelId="{A3E11568-A96B-469C-A7DD-7CAE1EDD10E3}" type="presParOf" srcId="{8F06FC53-C6A8-43DD-ADE3-BE7BF547918A}" destId="{88E96BA3-4E30-415D-BE83-EC420B42F089}" srcOrd="0" destOrd="0" presId="urn:microsoft.com/office/officeart/2005/8/layout/hProcess10"/>
    <dgm:cxn modelId="{E76A0447-BE68-4AD2-9BC2-F4A88BED30F4}" type="presParOf" srcId="{70482AF4-385A-435B-A650-4E613A2F5B45}" destId="{D3D0165D-A1D5-4659-8EC3-47B3E87C1D34}" srcOrd="4" destOrd="0" presId="urn:microsoft.com/office/officeart/2005/8/layout/hProcess10"/>
    <dgm:cxn modelId="{F960BA81-3AB8-46F6-AEDF-5BBB4E72EE19}" type="presParOf" srcId="{D3D0165D-A1D5-4659-8EC3-47B3E87C1D34}" destId="{47BCD793-F63C-4B48-91A2-98C3C4BFE9AC}" srcOrd="0" destOrd="0" presId="urn:microsoft.com/office/officeart/2005/8/layout/hProcess10"/>
    <dgm:cxn modelId="{3D2B873F-041E-4B54-B6E1-A6C304B11D44}" type="presParOf" srcId="{D3D0165D-A1D5-4659-8EC3-47B3E87C1D34}" destId="{F09DFC2A-82B4-41AE-9E18-0BB9C343B4CE}" srcOrd="1" destOrd="0" presId="urn:microsoft.com/office/officeart/2005/8/layout/hProcess10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4546AE64-A61D-417B-A91D-84B3C30DC48D}" type="doc">
      <dgm:prSet loTypeId="urn:microsoft.com/office/officeart/2005/8/layout/vList4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085A192D-3C04-4511-B11C-40033DFFC433}">
      <dgm:prSet/>
      <dgm:spPr>
        <a:solidFill>
          <a:schemeClr val="accent2">
            <a:lumMod val="50000"/>
          </a:schemeClr>
        </a:solidFill>
      </dgm:spPr>
      <dgm:t>
        <a:bodyPr/>
        <a:lstStyle/>
        <a:p>
          <a:pPr rtl="0"/>
          <a:r>
            <a:rPr lang="en-US" b="0" dirty="0" smtClean="0"/>
            <a:t>Ambulatory</a:t>
          </a:r>
          <a:r>
            <a:rPr lang="en-US" b="0" baseline="0" dirty="0" smtClean="0"/>
            <a:t> Network Development </a:t>
          </a:r>
          <a:endParaRPr lang="en-US" b="0" dirty="0" smtClean="0"/>
        </a:p>
      </dgm:t>
    </dgm:pt>
    <dgm:pt modelId="{F9750ED1-EC28-42DE-81C4-3DEC50FF37FF}" type="parTrans" cxnId="{A061D1E0-A7C9-4CB0-8C46-B6DABAB360E1}">
      <dgm:prSet/>
      <dgm:spPr/>
      <dgm:t>
        <a:bodyPr/>
        <a:lstStyle/>
        <a:p>
          <a:endParaRPr lang="en-US"/>
        </a:p>
      </dgm:t>
    </dgm:pt>
    <dgm:pt modelId="{D5F70202-D80B-4ED6-B4F1-E4BC4542304C}" type="sibTrans" cxnId="{A061D1E0-A7C9-4CB0-8C46-B6DABAB360E1}">
      <dgm:prSet/>
      <dgm:spPr/>
      <dgm:t>
        <a:bodyPr/>
        <a:lstStyle/>
        <a:p>
          <a:endParaRPr lang="en-US"/>
        </a:p>
      </dgm:t>
    </dgm:pt>
    <dgm:pt modelId="{F444B9E6-DE40-4E98-8B71-4DD6919F5D81}">
      <dgm:prSet/>
      <dgm:spPr>
        <a:solidFill>
          <a:srgbClr val="1E6E88">
            <a:alpha val="80000"/>
          </a:srgbClr>
        </a:solidFill>
      </dgm:spPr>
      <dgm:t>
        <a:bodyPr/>
        <a:lstStyle/>
        <a:p>
          <a:pPr rtl="0"/>
          <a:r>
            <a:rPr lang="en-US" dirty="0" smtClean="0"/>
            <a:t>Value</a:t>
          </a:r>
          <a:r>
            <a:rPr lang="en-US" baseline="0" dirty="0" smtClean="0"/>
            <a:t> Based Purchasing</a:t>
          </a:r>
          <a:endParaRPr lang="en-US" dirty="0"/>
        </a:p>
      </dgm:t>
    </dgm:pt>
    <dgm:pt modelId="{AC233A92-2E56-42ED-A929-FEF7CE152CD5}" type="parTrans" cxnId="{2DD6E093-ABDE-4AFF-B0E3-CDC1CE8B7DB5}">
      <dgm:prSet/>
      <dgm:spPr/>
      <dgm:t>
        <a:bodyPr/>
        <a:lstStyle/>
        <a:p>
          <a:endParaRPr lang="en-US"/>
        </a:p>
      </dgm:t>
    </dgm:pt>
    <dgm:pt modelId="{0F0F9028-F1FF-469F-9AB1-A936358CC3CE}" type="sibTrans" cxnId="{2DD6E093-ABDE-4AFF-B0E3-CDC1CE8B7DB5}">
      <dgm:prSet/>
      <dgm:spPr/>
      <dgm:t>
        <a:bodyPr/>
        <a:lstStyle/>
        <a:p>
          <a:endParaRPr lang="en-US"/>
        </a:p>
      </dgm:t>
    </dgm:pt>
    <dgm:pt modelId="{60AD7F5F-B2D2-4525-981C-4B4403370498}">
      <dgm:prSet/>
      <dgm:spPr>
        <a:solidFill>
          <a:srgbClr val="1E6E88">
            <a:alpha val="89804"/>
          </a:srgbClr>
        </a:solidFill>
      </dgm:spPr>
      <dgm:t>
        <a:bodyPr/>
        <a:lstStyle/>
        <a:p>
          <a:pPr rtl="0"/>
          <a:r>
            <a:rPr lang="en-US" b="0" dirty="0" smtClean="0"/>
            <a:t>Population health </a:t>
          </a:r>
          <a:endParaRPr lang="en-US" dirty="0"/>
        </a:p>
      </dgm:t>
    </dgm:pt>
    <dgm:pt modelId="{FC4F8857-3D17-4D19-85D4-305F251774FB}" type="parTrans" cxnId="{D3B6369F-4EEA-4A29-A3E2-599747D52DB9}">
      <dgm:prSet/>
      <dgm:spPr/>
      <dgm:t>
        <a:bodyPr/>
        <a:lstStyle/>
        <a:p>
          <a:endParaRPr lang="en-US"/>
        </a:p>
      </dgm:t>
    </dgm:pt>
    <dgm:pt modelId="{981BB2B5-F4FC-4D5F-B29D-8020DE7DB761}" type="sibTrans" cxnId="{D3B6369F-4EEA-4A29-A3E2-599747D52DB9}">
      <dgm:prSet/>
      <dgm:spPr/>
      <dgm:t>
        <a:bodyPr/>
        <a:lstStyle/>
        <a:p>
          <a:endParaRPr lang="en-US"/>
        </a:p>
      </dgm:t>
    </dgm:pt>
    <dgm:pt modelId="{C757E1DF-2C21-4C34-9239-13B5E33F91E6}">
      <dgm:prSet/>
      <dgm:spPr/>
      <dgm:t>
        <a:bodyPr/>
        <a:lstStyle/>
        <a:p>
          <a:r>
            <a:rPr lang="en-US" dirty="0" smtClean="0"/>
            <a:t>Integrated Care</a:t>
          </a:r>
          <a:endParaRPr lang="en-US" dirty="0"/>
        </a:p>
      </dgm:t>
    </dgm:pt>
    <dgm:pt modelId="{A64D8678-475A-4668-A4E0-A6A13A6A3FB0}" type="parTrans" cxnId="{1EE10DD8-40C7-49E1-BAD6-00B02B1B1775}">
      <dgm:prSet/>
      <dgm:spPr/>
    </dgm:pt>
    <dgm:pt modelId="{706D0C1F-AB6C-4CFE-A2BB-7801C44D906D}" type="sibTrans" cxnId="{1EE10DD8-40C7-49E1-BAD6-00B02B1B1775}">
      <dgm:prSet/>
      <dgm:spPr/>
    </dgm:pt>
    <dgm:pt modelId="{083951F2-B9FE-4AE2-9757-DBA42C260D77}" type="pres">
      <dgm:prSet presAssocID="{4546AE64-A61D-417B-A91D-84B3C30DC48D}" presName="linear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B22F2AD8-DCD5-4DA2-B565-F22EC4FC19CE}" type="pres">
      <dgm:prSet presAssocID="{085A192D-3C04-4511-B11C-40033DFFC433}" presName="comp" presStyleCnt="0"/>
      <dgm:spPr/>
    </dgm:pt>
    <dgm:pt modelId="{8ABA11A2-B2FF-48CA-9F4D-2FE470434ADA}" type="pres">
      <dgm:prSet presAssocID="{085A192D-3C04-4511-B11C-40033DFFC433}" presName="box" presStyleLbl="node1" presStyleIdx="0" presStyleCnt="4"/>
      <dgm:spPr/>
      <dgm:t>
        <a:bodyPr/>
        <a:lstStyle/>
        <a:p>
          <a:endParaRPr lang="en-US"/>
        </a:p>
      </dgm:t>
    </dgm:pt>
    <dgm:pt modelId="{28465BF0-7189-4F53-85A2-A9F75631CE32}" type="pres">
      <dgm:prSet presAssocID="{085A192D-3C04-4511-B11C-40033DFFC433}" presName="img" presStyleLbl="fgImgPlace1" presStyleIdx="0" presStyleCnt="4" custScaleX="90805" custScaleY="95793"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en-US"/>
        </a:p>
      </dgm:t>
    </dgm:pt>
    <dgm:pt modelId="{C5CB6522-C742-4198-AE79-706F6DF9C533}" type="pres">
      <dgm:prSet presAssocID="{085A192D-3C04-4511-B11C-40033DFFC433}" presName="text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4B24092-1DB4-415F-93BA-9CFBF70A01F5}" type="pres">
      <dgm:prSet presAssocID="{D5F70202-D80B-4ED6-B4F1-E4BC4542304C}" presName="spacer" presStyleCnt="0"/>
      <dgm:spPr/>
    </dgm:pt>
    <dgm:pt modelId="{535A1737-7ADE-4518-8366-DB536E4599EF}" type="pres">
      <dgm:prSet presAssocID="{60AD7F5F-B2D2-4525-981C-4B4403370498}" presName="comp" presStyleCnt="0"/>
      <dgm:spPr/>
    </dgm:pt>
    <dgm:pt modelId="{1ECB0AF7-F2D3-4AC4-8383-F5541986E3B7}" type="pres">
      <dgm:prSet presAssocID="{60AD7F5F-B2D2-4525-981C-4B4403370498}" presName="box" presStyleLbl="node1" presStyleIdx="1" presStyleCnt="4"/>
      <dgm:spPr/>
      <dgm:t>
        <a:bodyPr/>
        <a:lstStyle/>
        <a:p>
          <a:endParaRPr lang="en-US"/>
        </a:p>
      </dgm:t>
    </dgm:pt>
    <dgm:pt modelId="{2C195DFE-4A95-4387-A593-B0C472078457}" type="pres">
      <dgm:prSet presAssocID="{60AD7F5F-B2D2-4525-981C-4B4403370498}" presName="img" presStyleLbl="fgImgPlace1" presStyleIdx="1" presStyleCnt="4"/>
      <dgm:spPr>
        <a:blipFill rotWithShape="1">
          <a:blip xmlns:r="http://schemas.openxmlformats.org/officeDocument/2006/relationships" r:embed="rId2"/>
          <a:stretch>
            <a:fillRect/>
          </a:stretch>
        </a:blipFill>
      </dgm:spPr>
      <dgm:t>
        <a:bodyPr/>
        <a:lstStyle/>
        <a:p>
          <a:endParaRPr lang="en-US"/>
        </a:p>
      </dgm:t>
    </dgm:pt>
    <dgm:pt modelId="{18C7B8CF-EF72-4BD9-8D0F-0093828DA753}" type="pres">
      <dgm:prSet presAssocID="{60AD7F5F-B2D2-4525-981C-4B4403370498}" presName="text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00B0CEE-5B3A-43BB-830E-2341EA786E09}" type="pres">
      <dgm:prSet presAssocID="{981BB2B5-F4FC-4D5F-B29D-8020DE7DB761}" presName="spacer" presStyleCnt="0"/>
      <dgm:spPr/>
    </dgm:pt>
    <dgm:pt modelId="{A76BB3CB-979F-49C6-8E69-E4D467A23F30}" type="pres">
      <dgm:prSet presAssocID="{F444B9E6-DE40-4E98-8B71-4DD6919F5D81}" presName="comp" presStyleCnt="0"/>
      <dgm:spPr/>
    </dgm:pt>
    <dgm:pt modelId="{19AD7106-CCEA-4109-A79F-9702AB7ED7A9}" type="pres">
      <dgm:prSet presAssocID="{F444B9E6-DE40-4E98-8B71-4DD6919F5D81}" presName="box" presStyleLbl="node1" presStyleIdx="2" presStyleCnt="4"/>
      <dgm:spPr/>
      <dgm:t>
        <a:bodyPr/>
        <a:lstStyle/>
        <a:p>
          <a:endParaRPr lang="en-US"/>
        </a:p>
      </dgm:t>
    </dgm:pt>
    <dgm:pt modelId="{244392FC-CC87-47B5-A16D-C2F36FDF1090}" type="pres">
      <dgm:prSet presAssocID="{F444B9E6-DE40-4E98-8B71-4DD6919F5D81}" presName="img" presStyleLbl="fgImgPlace1" presStyleIdx="2" presStyleCnt="4"/>
      <dgm:spPr>
        <a:blipFill rotWithShape="1">
          <a:blip xmlns:r="http://schemas.openxmlformats.org/officeDocument/2006/relationships" r:embed="rId3"/>
          <a:stretch>
            <a:fillRect/>
          </a:stretch>
        </a:blipFill>
      </dgm:spPr>
      <dgm:t>
        <a:bodyPr/>
        <a:lstStyle/>
        <a:p>
          <a:endParaRPr lang="en-US"/>
        </a:p>
      </dgm:t>
    </dgm:pt>
    <dgm:pt modelId="{186A4E04-E41B-4FE3-81EC-B61446242252}" type="pres">
      <dgm:prSet presAssocID="{F444B9E6-DE40-4E98-8B71-4DD6919F5D81}" presName="text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EB3C0B1-A7A4-4561-95B0-B6EF9B31D343}" type="pres">
      <dgm:prSet presAssocID="{0F0F9028-F1FF-469F-9AB1-A936358CC3CE}" presName="spacer" presStyleCnt="0"/>
      <dgm:spPr/>
    </dgm:pt>
    <dgm:pt modelId="{EDF5C15E-2FCB-4292-8B6E-8C06CF6FD8DE}" type="pres">
      <dgm:prSet presAssocID="{C757E1DF-2C21-4C34-9239-13B5E33F91E6}" presName="comp" presStyleCnt="0"/>
      <dgm:spPr/>
    </dgm:pt>
    <dgm:pt modelId="{58FDB752-8BE0-48F7-9E6C-946EA1BBFCE2}" type="pres">
      <dgm:prSet presAssocID="{C757E1DF-2C21-4C34-9239-13B5E33F91E6}" presName="box" presStyleLbl="node1" presStyleIdx="3" presStyleCnt="4"/>
      <dgm:spPr/>
      <dgm:t>
        <a:bodyPr/>
        <a:lstStyle/>
        <a:p>
          <a:endParaRPr lang="en-US"/>
        </a:p>
      </dgm:t>
    </dgm:pt>
    <dgm:pt modelId="{4B5EFBFE-032B-40A8-875F-8A05ECADD8E6}" type="pres">
      <dgm:prSet presAssocID="{C757E1DF-2C21-4C34-9239-13B5E33F91E6}" presName="img" presStyleLbl="fgImgPlace1" presStyleIdx="3" presStyleCnt="4"/>
      <dgm:spPr>
        <a:blipFill rotWithShape="1">
          <a:blip xmlns:r="http://schemas.openxmlformats.org/officeDocument/2006/relationships" r:embed="rId4"/>
          <a:stretch>
            <a:fillRect/>
          </a:stretch>
        </a:blipFill>
      </dgm:spPr>
      <dgm:t>
        <a:bodyPr/>
        <a:lstStyle/>
        <a:p>
          <a:endParaRPr lang="en-US"/>
        </a:p>
      </dgm:t>
    </dgm:pt>
    <dgm:pt modelId="{7C32ADE5-8570-4738-A66F-169D755E248B}" type="pres">
      <dgm:prSet presAssocID="{C757E1DF-2C21-4C34-9239-13B5E33F91E6}" presName="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1EE10DD8-40C7-49E1-BAD6-00B02B1B1775}" srcId="{4546AE64-A61D-417B-A91D-84B3C30DC48D}" destId="{C757E1DF-2C21-4C34-9239-13B5E33F91E6}" srcOrd="3" destOrd="0" parTransId="{A64D8678-475A-4668-A4E0-A6A13A6A3FB0}" sibTransId="{706D0C1F-AB6C-4CFE-A2BB-7801C44D906D}"/>
    <dgm:cxn modelId="{A061D1E0-A7C9-4CB0-8C46-B6DABAB360E1}" srcId="{4546AE64-A61D-417B-A91D-84B3C30DC48D}" destId="{085A192D-3C04-4511-B11C-40033DFFC433}" srcOrd="0" destOrd="0" parTransId="{F9750ED1-EC28-42DE-81C4-3DEC50FF37FF}" sibTransId="{D5F70202-D80B-4ED6-B4F1-E4BC4542304C}"/>
    <dgm:cxn modelId="{2EBDA329-1765-4BEF-8D35-5208A1ECE1AC}" type="presOf" srcId="{4546AE64-A61D-417B-A91D-84B3C30DC48D}" destId="{083951F2-B9FE-4AE2-9757-DBA42C260D77}" srcOrd="0" destOrd="0" presId="urn:microsoft.com/office/officeart/2005/8/layout/vList4"/>
    <dgm:cxn modelId="{E0ABF808-26A5-4787-9210-ECB1A13EB7ED}" type="presOf" srcId="{F444B9E6-DE40-4E98-8B71-4DD6919F5D81}" destId="{186A4E04-E41B-4FE3-81EC-B61446242252}" srcOrd="1" destOrd="0" presId="urn:microsoft.com/office/officeart/2005/8/layout/vList4"/>
    <dgm:cxn modelId="{6A19F76D-6BC8-4D98-9FFA-6BD0E7D24ECE}" type="presOf" srcId="{60AD7F5F-B2D2-4525-981C-4B4403370498}" destId="{18C7B8CF-EF72-4BD9-8D0F-0093828DA753}" srcOrd="1" destOrd="0" presId="urn:microsoft.com/office/officeart/2005/8/layout/vList4"/>
    <dgm:cxn modelId="{EA1AFE85-6C50-4B0C-9354-69C9EA632284}" type="presOf" srcId="{F444B9E6-DE40-4E98-8B71-4DD6919F5D81}" destId="{19AD7106-CCEA-4109-A79F-9702AB7ED7A9}" srcOrd="0" destOrd="0" presId="urn:microsoft.com/office/officeart/2005/8/layout/vList4"/>
    <dgm:cxn modelId="{81247FEC-6AFE-40E9-8D7F-C575DC4B82B8}" type="presOf" srcId="{085A192D-3C04-4511-B11C-40033DFFC433}" destId="{8ABA11A2-B2FF-48CA-9F4D-2FE470434ADA}" srcOrd="0" destOrd="0" presId="urn:microsoft.com/office/officeart/2005/8/layout/vList4"/>
    <dgm:cxn modelId="{9465EC9E-F11F-405B-96C1-D2BFC0EB4186}" type="presOf" srcId="{C757E1DF-2C21-4C34-9239-13B5E33F91E6}" destId="{7C32ADE5-8570-4738-A66F-169D755E248B}" srcOrd="1" destOrd="0" presId="urn:microsoft.com/office/officeart/2005/8/layout/vList4"/>
    <dgm:cxn modelId="{D3B6369F-4EEA-4A29-A3E2-599747D52DB9}" srcId="{4546AE64-A61D-417B-A91D-84B3C30DC48D}" destId="{60AD7F5F-B2D2-4525-981C-4B4403370498}" srcOrd="1" destOrd="0" parTransId="{FC4F8857-3D17-4D19-85D4-305F251774FB}" sibTransId="{981BB2B5-F4FC-4D5F-B29D-8020DE7DB761}"/>
    <dgm:cxn modelId="{9A23EF72-728A-4EF5-B634-D8BE406AA244}" type="presOf" srcId="{085A192D-3C04-4511-B11C-40033DFFC433}" destId="{C5CB6522-C742-4198-AE79-706F6DF9C533}" srcOrd="1" destOrd="0" presId="urn:microsoft.com/office/officeart/2005/8/layout/vList4"/>
    <dgm:cxn modelId="{2DD6E093-ABDE-4AFF-B0E3-CDC1CE8B7DB5}" srcId="{4546AE64-A61D-417B-A91D-84B3C30DC48D}" destId="{F444B9E6-DE40-4E98-8B71-4DD6919F5D81}" srcOrd="2" destOrd="0" parTransId="{AC233A92-2E56-42ED-A929-FEF7CE152CD5}" sibTransId="{0F0F9028-F1FF-469F-9AB1-A936358CC3CE}"/>
    <dgm:cxn modelId="{CF8CFF4B-0ADA-4F7B-9684-B5B05BA5C0E3}" type="presOf" srcId="{60AD7F5F-B2D2-4525-981C-4B4403370498}" destId="{1ECB0AF7-F2D3-4AC4-8383-F5541986E3B7}" srcOrd="0" destOrd="0" presId="urn:microsoft.com/office/officeart/2005/8/layout/vList4"/>
    <dgm:cxn modelId="{6AB93506-C2A4-4FC5-B9B8-0FA4B03A295C}" type="presOf" srcId="{C757E1DF-2C21-4C34-9239-13B5E33F91E6}" destId="{58FDB752-8BE0-48F7-9E6C-946EA1BBFCE2}" srcOrd="0" destOrd="0" presId="urn:microsoft.com/office/officeart/2005/8/layout/vList4"/>
    <dgm:cxn modelId="{D485C95A-A6ED-45E1-92EB-F8BECDDC1E63}" type="presParOf" srcId="{083951F2-B9FE-4AE2-9757-DBA42C260D77}" destId="{B22F2AD8-DCD5-4DA2-B565-F22EC4FC19CE}" srcOrd="0" destOrd="0" presId="urn:microsoft.com/office/officeart/2005/8/layout/vList4"/>
    <dgm:cxn modelId="{96B8C460-3E16-450F-B96B-11B1EF7D05FB}" type="presParOf" srcId="{B22F2AD8-DCD5-4DA2-B565-F22EC4FC19CE}" destId="{8ABA11A2-B2FF-48CA-9F4D-2FE470434ADA}" srcOrd="0" destOrd="0" presId="urn:microsoft.com/office/officeart/2005/8/layout/vList4"/>
    <dgm:cxn modelId="{3056E536-85FB-47F2-ABC1-57ADEDE51F2B}" type="presParOf" srcId="{B22F2AD8-DCD5-4DA2-B565-F22EC4FC19CE}" destId="{28465BF0-7189-4F53-85A2-A9F75631CE32}" srcOrd="1" destOrd="0" presId="urn:microsoft.com/office/officeart/2005/8/layout/vList4"/>
    <dgm:cxn modelId="{B9711739-769E-44E6-9CEC-D134D9802AED}" type="presParOf" srcId="{B22F2AD8-DCD5-4DA2-B565-F22EC4FC19CE}" destId="{C5CB6522-C742-4198-AE79-706F6DF9C533}" srcOrd="2" destOrd="0" presId="urn:microsoft.com/office/officeart/2005/8/layout/vList4"/>
    <dgm:cxn modelId="{E21A377A-834C-4B18-9C9D-A69AD55332D3}" type="presParOf" srcId="{083951F2-B9FE-4AE2-9757-DBA42C260D77}" destId="{C4B24092-1DB4-415F-93BA-9CFBF70A01F5}" srcOrd="1" destOrd="0" presId="urn:microsoft.com/office/officeart/2005/8/layout/vList4"/>
    <dgm:cxn modelId="{872726EE-87CD-4E46-AEA8-3FE970C4B556}" type="presParOf" srcId="{083951F2-B9FE-4AE2-9757-DBA42C260D77}" destId="{535A1737-7ADE-4518-8366-DB536E4599EF}" srcOrd="2" destOrd="0" presId="urn:microsoft.com/office/officeart/2005/8/layout/vList4"/>
    <dgm:cxn modelId="{B4844383-8A75-47F5-B22E-367F65772EE3}" type="presParOf" srcId="{535A1737-7ADE-4518-8366-DB536E4599EF}" destId="{1ECB0AF7-F2D3-4AC4-8383-F5541986E3B7}" srcOrd="0" destOrd="0" presId="urn:microsoft.com/office/officeart/2005/8/layout/vList4"/>
    <dgm:cxn modelId="{2E819FBA-78BE-4905-9B08-4A4C0AF1B569}" type="presParOf" srcId="{535A1737-7ADE-4518-8366-DB536E4599EF}" destId="{2C195DFE-4A95-4387-A593-B0C472078457}" srcOrd="1" destOrd="0" presId="urn:microsoft.com/office/officeart/2005/8/layout/vList4"/>
    <dgm:cxn modelId="{BCF0DD16-F1A0-4E94-92CC-2CFFA0D3FF16}" type="presParOf" srcId="{535A1737-7ADE-4518-8366-DB536E4599EF}" destId="{18C7B8CF-EF72-4BD9-8D0F-0093828DA753}" srcOrd="2" destOrd="0" presId="urn:microsoft.com/office/officeart/2005/8/layout/vList4"/>
    <dgm:cxn modelId="{2307B066-3661-490A-B4BF-B558B5ED6961}" type="presParOf" srcId="{083951F2-B9FE-4AE2-9757-DBA42C260D77}" destId="{E00B0CEE-5B3A-43BB-830E-2341EA786E09}" srcOrd="3" destOrd="0" presId="urn:microsoft.com/office/officeart/2005/8/layout/vList4"/>
    <dgm:cxn modelId="{37A6B079-41A0-45C9-B7D2-3A508C3359E8}" type="presParOf" srcId="{083951F2-B9FE-4AE2-9757-DBA42C260D77}" destId="{A76BB3CB-979F-49C6-8E69-E4D467A23F30}" srcOrd="4" destOrd="0" presId="urn:microsoft.com/office/officeart/2005/8/layout/vList4"/>
    <dgm:cxn modelId="{5A65E94E-FB9E-4AEC-AD28-8060044FDB88}" type="presParOf" srcId="{A76BB3CB-979F-49C6-8E69-E4D467A23F30}" destId="{19AD7106-CCEA-4109-A79F-9702AB7ED7A9}" srcOrd="0" destOrd="0" presId="urn:microsoft.com/office/officeart/2005/8/layout/vList4"/>
    <dgm:cxn modelId="{80DA2F14-8EC1-4CF0-A5E9-7EEAF13A0E57}" type="presParOf" srcId="{A76BB3CB-979F-49C6-8E69-E4D467A23F30}" destId="{244392FC-CC87-47B5-A16D-C2F36FDF1090}" srcOrd="1" destOrd="0" presId="urn:microsoft.com/office/officeart/2005/8/layout/vList4"/>
    <dgm:cxn modelId="{489C3312-12E4-4CFF-830A-8712A213E131}" type="presParOf" srcId="{A76BB3CB-979F-49C6-8E69-E4D467A23F30}" destId="{186A4E04-E41B-4FE3-81EC-B61446242252}" srcOrd="2" destOrd="0" presId="urn:microsoft.com/office/officeart/2005/8/layout/vList4"/>
    <dgm:cxn modelId="{C52E6580-C0FD-47DE-9C29-0A3AC67628E4}" type="presParOf" srcId="{083951F2-B9FE-4AE2-9757-DBA42C260D77}" destId="{2EB3C0B1-A7A4-4561-95B0-B6EF9B31D343}" srcOrd="5" destOrd="0" presId="urn:microsoft.com/office/officeart/2005/8/layout/vList4"/>
    <dgm:cxn modelId="{3582313F-AEC4-4B63-9920-D234D853BA93}" type="presParOf" srcId="{083951F2-B9FE-4AE2-9757-DBA42C260D77}" destId="{EDF5C15E-2FCB-4292-8B6E-8C06CF6FD8DE}" srcOrd="6" destOrd="0" presId="urn:microsoft.com/office/officeart/2005/8/layout/vList4"/>
    <dgm:cxn modelId="{87B2CDB6-C7E4-4145-AFE4-89431A82C931}" type="presParOf" srcId="{EDF5C15E-2FCB-4292-8B6E-8C06CF6FD8DE}" destId="{58FDB752-8BE0-48F7-9E6C-946EA1BBFCE2}" srcOrd="0" destOrd="0" presId="urn:microsoft.com/office/officeart/2005/8/layout/vList4"/>
    <dgm:cxn modelId="{1BB4A74B-2094-45DA-B33D-FF48FF921EB0}" type="presParOf" srcId="{EDF5C15E-2FCB-4292-8B6E-8C06CF6FD8DE}" destId="{4B5EFBFE-032B-40A8-875F-8A05ECADD8E6}" srcOrd="1" destOrd="0" presId="urn:microsoft.com/office/officeart/2005/8/layout/vList4"/>
    <dgm:cxn modelId="{F8038FB3-EC43-4EB0-B064-F2D3EF1B9162}" type="presParOf" srcId="{EDF5C15E-2FCB-4292-8B6E-8C06CF6FD8DE}" destId="{7C32ADE5-8570-4738-A66F-169D755E248B}" srcOrd="2" destOrd="0" presId="urn:microsoft.com/office/officeart/2005/8/layout/vList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8F5B532-AB0F-40C8-BFFA-5A2E06267A7E}">
      <dsp:nvSpPr>
        <dsp:cNvPr id="0" name=""/>
        <dsp:cNvSpPr/>
      </dsp:nvSpPr>
      <dsp:spPr>
        <a:xfrm>
          <a:off x="4041" y="1185405"/>
          <a:ext cx="1904027" cy="1904027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1">
            <a:duotone>
              <a:schemeClr val="accent1">
                <a:hueOff val="0"/>
                <a:satOff val="0"/>
                <a:lumOff val="0"/>
                <a:alphaOff val="0"/>
                <a:shade val="20000"/>
                <a:satMod val="200000"/>
              </a:schemeClr>
              <a:schemeClr val="accent1">
                <a:hueOff val="0"/>
                <a:satOff val="0"/>
                <a:lumOff val="0"/>
                <a:alphaOff val="0"/>
                <a:tint val="12000"/>
                <a:satMod val="190000"/>
              </a:schemeClr>
            </a:duotone>
          </a:blip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6E42BC4-28B4-4A4C-9B78-403859173A9B}">
      <dsp:nvSpPr>
        <dsp:cNvPr id="0" name=""/>
        <dsp:cNvSpPr/>
      </dsp:nvSpPr>
      <dsp:spPr>
        <a:xfrm>
          <a:off x="313999" y="2327822"/>
          <a:ext cx="1904027" cy="1904027"/>
        </a:xfrm>
        <a:prstGeom prst="roundRect">
          <a:avLst>
            <a:gd name="adj" fmla="val 10000"/>
          </a:avLst>
        </a:prstGeom>
        <a:solidFill>
          <a:srgbClr val="FFC00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t" anchorCtr="0">
          <a:noAutofit/>
        </a:bodyPr>
        <a:lstStyle/>
        <a:p>
          <a:pPr lvl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kern="1200" dirty="0" smtClean="0"/>
            <a:t>Rural Mental health Center</a:t>
          </a:r>
          <a:endParaRPr lang="en-US" sz="1900" kern="1200" dirty="0"/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n-US" sz="1500" kern="1200" dirty="0"/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500" kern="1200" dirty="0" smtClean="0"/>
            <a:t>Medical Director</a:t>
          </a:r>
          <a:endParaRPr lang="en-US" sz="1500" kern="1200" dirty="0"/>
        </a:p>
      </dsp:txBody>
      <dsp:txXfrm>
        <a:off x="369766" y="2383589"/>
        <a:ext cx="1792493" cy="1792493"/>
      </dsp:txXfrm>
    </dsp:sp>
    <dsp:sp modelId="{D1E9F028-2F68-4FCC-A064-5E5D1137ACB9}">
      <dsp:nvSpPr>
        <dsp:cNvPr id="0" name=""/>
        <dsp:cNvSpPr/>
      </dsp:nvSpPr>
      <dsp:spPr>
        <a:xfrm>
          <a:off x="2274827" y="1908664"/>
          <a:ext cx="366757" cy="457511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500" kern="1200"/>
        </a:p>
      </dsp:txBody>
      <dsp:txXfrm>
        <a:off x="2274827" y="2000166"/>
        <a:ext cx="256730" cy="274507"/>
      </dsp:txXfrm>
    </dsp:sp>
    <dsp:sp modelId="{FB551879-2DEB-4994-8EB0-5D22BF99FAEC}">
      <dsp:nvSpPr>
        <dsp:cNvPr id="0" name=""/>
        <dsp:cNvSpPr/>
      </dsp:nvSpPr>
      <dsp:spPr>
        <a:xfrm>
          <a:off x="2955948" y="1185405"/>
          <a:ext cx="1904027" cy="1904027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2">
            <a:duotone>
              <a:schemeClr val="accent1">
                <a:hueOff val="0"/>
                <a:satOff val="0"/>
                <a:lumOff val="0"/>
                <a:alphaOff val="0"/>
                <a:shade val="20000"/>
                <a:satMod val="200000"/>
              </a:schemeClr>
              <a:schemeClr val="accent1">
                <a:hueOff val="0"/>
                <a:satOff val="0"/>
                <a:lumOff val="0"/>
                <a:alphaOff val="0"/>
                <a:tint val="12000"/>
                <a:satMod val="190000"/>
              </a:schemeClr>
            </a:duotone>
          </a:blip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745BFD2-9DAF-496F-BBA2-871A0A43F168}">
      <dsp:nvSpPr>
        <dsp:cNvPr id="0" name=""/>
        <dsp:cNvSpPr/>
      </dsp:nvSpPr>
      <dsp:spPr>
        <a:xfrm>
          <a:off x="3265906" y="2327822"/>
          <a:ext cx="1904027" cy="1904027"/>
        </a:xfrm>
        <a:prstGeom prst="roundRect">
          <a:avLst>
            <a:gd name="adj" fmla="val 10000"/>
          </a:avLst>
        </a:prstGeom>
        <a:solidFill>
          <a:srgbClr val="FFC00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t" anchorCtr="0">
          <a:noAutofit/>
        </a:bodyPr>
        <a:lstStyle/>
        <a:p>
          <a:pPr lvl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kern="1200" dirty="0" smtClean="0"/>
            <a:t>Community Hospital</a:t>
          </a:r>
          <a:endParaRPr lang="en-US" sz="1900" kern="1200" dirty="0"/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500" kern="1200" dirty="0" smtClean="0"/>
            <a:t>Medical Director for inpatient unit</a:t>
          </a:r>
          <a:endParaRPr lang="en-US" sz="1500" kern="1200" dirty="0"/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n-US" sz="1500" kern="1200" dirty="0"/>
        </a:p>
      </dsp:txBody>
      <dsp:txXfrm>
        <a:off x="3321673" y="2383589"/>
        <a:ext cx="1792493" cy="1792493"/>
      </dsp:txXfrm>
    </dsp:sp>
    <dsp:sp modelId="{8F06FC53-C6A8-43DD-ADE3-BE7BF547918A}">
      <dsp:nvSpPr>
        <dsp:cNvPr id="0" name=""/>
        <dsp:cNvSpPr/>
      </dsp:nvSpPr>
      <dsp:spPr>
        <a:xfrm>
          <a:off x="5226734" y="1908664"/>
          <a:ext cx="366757" cy="457511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500" kern="1200"/>
        </a:p>
      </dsp:txBody>
      <dsp:txXfrm>
        <a:off x="5226734" y="2000166"/>
        <a:ext cx="256730" cy="274507"/>
      </dsp:txXfrm>
    </dsp:sp>
    <dsp:sp modelId="{47BCD793-F63C-4B48-91A2-98C3C4BFE9AC}">
      <dsp:nvSpPr>
        <dsp:cNvPr id="0" name=""/>
        <dsp:cNvSpPr/>
      </dsp:nvSpPr>
      <dsp:spPr>
        <a:xfrm>
          <a:off x="5907855" y="1185405"/>
          <a:ext cx="1904027" cy="1904027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3">
            <a:duotone>
              <a:schemeClr val="accent1">
                <a:hueOff val="0"/>
                <a:satOff val="0"/>
                <a:lumOff val="0"/>
                <a:alphaOff val="0"/>
                <a:shade val="20000"/>
                <a:satMod val="200000"/>
              </a:schemeClr>
              <a:schemeClr val="accent1">
                <a:hueOff val="0"/>
                <a:satOff val="0"/>
                <a:lumOff val="0"/>
                <a:alphaOff val="0"/>
                <a:tint val="12000"/>
                <a:satMod val="190000"/>
              </a:schemeClr>
            </a:duotone>
          </a:blip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09DFC2A-82B4-41AE-9E18-0BB9C343B4CE}">
      <dsp:nvSpPr>
        <dsp:cNvPr id="0" name=""/>
        <dsp:cNvSpPr/>
      </dsp:nvSpPr>
      <dsp:spPr>
        <a:xfrm>
          <a:off x="6217813" y="2327822"/>
          <a:ext cx="1904027" cy="1904027"/>
        </a:xfrm>
        <a:prstGeom prst="roundRect">
          <a:avLst>
            <a:gd name="adj" fmla="val 10000"/>
          </a:avLst>
        </a:prstGeom>
        <a:solidFill>
          <a:srgbClr val="FFC00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t" anchorCtr="0">
          <a:noAutofit/>
        </a:bodyPr>
        <a:lstStyle/>
        <a:p>
          <a:pPr lvl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kern="1200" dirty="0" smtClean="0"/>
            <a:t>Small Health System</a:t>
          </a:r>
          <a:endParaRPr lang="en-US" sz="1900" kern="1200" dirty="0"/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500" kern="1200" dirty="0" smtClean="0"/>
            <a:t>Chairman, Dept. of  Psychiatry</a:t>
          </a:r>
          <a:endParaRPr lang="en-US" sz="1500" kern="1200" dirty="0"/>
        </a:p>
      </dsp:txBody>
      <dsp:txXfrm>
        <a:off x="6273580" y="2383589"/>
        <a:ext cx="1792493" cy="1792493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ABA11A2-B2FF-48CA-9F4D-2FE470434ADA}">
      <dsp:nvSpPr>
        <dsp:cNvPr id="0" name=""/>
        <dsp:cNvSpPr/>
      </dsp:nvSpPr>
      <dsp:spPr>
        <a:xfrm>
          <a:off x="0" y="0"/>
          <a:ext cx="8763000" cy="1100937"/>
        </a:xfrm>
        <a:prstGeom prst="roundRect">
          <a:avLst>
            <a:gd name="adj" fmla="val 10000"/>
          </a:avLst>
        </a:prstGeom>
        <a:solidFill>
          <a:schemeClr val="accent2">
            <a:lumMod val="5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l" defTabSz="1422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b="0" kern="1200" dirty="0" smtClean="0"/>
            <a:t>Ambulatory</a:t>
          </a:r>
          <a:r>
            <a:rPr lang="en-US" sz="3200" b="0" kern="1200" baseline="0" dirty="0" smtClean="0"/>
            <a:t> Network Development </a:t>
          </a:r>
          <a:endParaRPr lang="en-US" sz="3200" b="0" kern="1200" dirty="0" smtClean="0"/>
        </a:p>
      </dsp:txBody>
      <dsp:txXfrm>
        <a:off x="1862693" y="0"/>
        <a:ext cx="6900306" cy="1100937"/>
      </dsp:txXfrm>
    </dsp:sp>
    <dsp:sp modelId="{28465BF0-7189-4F53-85A2-A9F75631CE32}">
      <dsp:nvSpPr>
        <dsp:cNvPr id="0" name=""/>
        <dsp:cNvSpPr/>
      </dsp:nvSpPr>
      <dsp:spPr>
        <a:xfrm>
          <a:off x="190669" y="128620"/>
          <a:ext cx="1591448" cy="843696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1"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ECB0AF7-F2D3-4AC4-8383-F5541986E3B7}">
      <dsp:nvSpPr>
        <dsp:cNvPr id="0" name=""/>
        <dsp:cNvSpPr/>
      </dsp:nvSpPr>
      <dsp:spPr>
        <a:xfrm>
          <a:off x="0" y="1211030"/>
          <a:ext cx="8763000" cy="1100937"/>
        </a:xfrm>
        <a:prstGeom prst="roundRect">
          <a:avLst>
            <a:gd name="adj" fmla="val 10000"/>
          </a:avLst>
        </a:prstGeom>
        <a:solidFill>
          <a:srgbClr val="1E6E88">
            <a:alpha val="89804"/>
          </a:srgb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l" defTabSz="1422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b="0" kern="1200" dirty="0" smtClean="0"/>
            <a:t>Population health </a:t>
          </a:r>
          <a:endParaRPr lang="en-US" sz="3200" kern="1200" dirty="0"/>
        </a:p>
      </dsp:txBody>
      <dsp:txXfrm>
        <a:off x="1862693" y="1211030"/>
        <a:ext cx="6900306" cy="1100937"/>
      </dsp:txXfrm>
    </dsp:sp>
    <dsp:sp modelId="{2C195DFE-4A95-4387-A593-B0C472078457}">
      <dsp:nvSpPr>
        <dsp:cNvPr id="0" name=""/>
        <dsp:cNvSpPr/>
      </dsp:nvSpPr>
      <dsp:spPr>
        <a:xfrm>
          <a:off x="110093" y="1321124"/>
          <a:ext cx="1752600" cy="880749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2"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9AD7106-CCEA-4109-A79F-9702AB7ED7A9}">
      <dsp:nvSpPr>
        <dsp:cNvPr id="0" name=""/>
        <dsp:cNvSpPr/>
      </dsp:nvSpPr>
      <dsp:spPr>
        <a:xfrm>
          <a:off x="0" y="2422061"/>
          <a:ext cx="8763000" cy="1100937"/>
        </a:xfrm>
        <a:prstGeom prst="roundRect">
          <a:avLst>
            <a:gd name="adj" fmla="val 10000"/>
          </a:avLst>
        </a:prstGeom>
        <a:solidFill>
          <a:srgbClr val="1E6E88">
            <a:alpha val="80000"/>
          </a:srgb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l" defTabSz="1422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kern="1200" dirty="0" smtClean="0"/>
            <a:t>Value</a:t>
          </a:r>
          <a:r>
            <a:rPr lang="en-US" sz="3200" kern="1200" baseline="0" dirty="0" smtClean="0"/>
            <a:t> Based Purchasing</a:t>
          </a:r>
          <a:endParaRPr lang="en-US" sz="3200" kern="1200" dirty="0"/>
        </a:p>
      </dsp:txBody>
      <dsp:txXfrm>
        <a:off x="1862693" y="2422061"/>
        <a:ext cx="6900306" cy="1100937"/>
      </dsp:txXfrm>
    </dsp:sp>
    <dsp:sp modelId="{244392FC-CC87-47B5-A16D-C2F36FDF1090}">
      <dsp:nvSpPr>
        <dsp:cNvPr id="0" name=""/>
        <dsp:cNvSpPr/>
      </dsp:nvSpPr>
      <dsp:spPr>
        <a:xfrm>
          <a:off x="110093" y="2532155"/>
          <a:ext cx="1752600" cy="880749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3"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8FDB752-8BE0-48F7-9E6C-946EA1BBFCE2}">
      <dsp:nvSpPr>
        <dsp:cNvPr id="0" name=""/>
        <dsp:cNvSpPr/>
      </dsp:nvSpPr>
      <dsp:spPr>
        <a:xfrm>
          <a:off x="0" y="3633092"/>
          <a:ext cx="8763000" cy="110093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kern="1200" dirty="0" smtClean="0"/>
            <a:t>Integrated Care</a:t>
          </a:r>
          <a:endParaRPr lang="en-US" sz="3200" kern="1200" dirty="0"/>
        </a:p>
      </dsp:txBody>
      <dsp:txXfrm>
        <a:off x="1862693" y="3633092"/>
        <a:ext cx="6900306" cy="1100937"/>
      </dsp:txXfrm>
    </dsp:sp>
    <dsp:sp modelId="{4B5EFBFE-032B-40A8-875F-8A05ECADD8E6}">
      <dsp:nvSpPr>
        <dsp:cNvPr id="0" name=""/>
        <dsp:cNvSpPr/>
      </dsp:nvSpPr>
      <dsp:spPr>
        <a:xfrm>
          <a:off x="110093" y="3743186"/>
          <a:ext cx="1752600" cy="880749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4"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Process10">
  <dgm:title val=""/>
  <dgm:desc val=""/>
  <dgm:catLst>
    <dgm:cat type="process" pri="3000"/>
    <dgm:cat type="picture" pri="30000"/>
    <dgm:cat type="pictureconvert" pri="3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osite" refType="w"/>
      <dgm:constr type="w" for="ch" ptType="sibTrans" refType="w" refFor="ch" refForName="composite" op="equ" fact="0.3333"/>
      <dgm:constr type="primFontSz" for="des" forName="txNode" op="equ" val="65"/>
      <dgm:constr type="primFontSz" for="des" forName="connTx" op="equ" val="55"/>
      <dgm:constr type="primFontSz" for="des" forName="connTx" refType="primFontSz" refFor="des" refForName="txNode" op="lte" fact="0.8"/>
    </dgm:constrLst>
    <dgm:ruleLst/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l" for="ch" forName="imagSh"/>
              <dgm:constr type="w" for="ch" forName="imagSh" refType="w" fact="0.86"/>
              <dgm:constr type="t" for="ch" forName="imagSh"/>
              <dgm:constr type="h" for="ch" forName="imagSh" refType="w" refFor="ch" refForName="imagSh"/>
              <dgm:constr type="l" for="ch" forName="txNode" refType="w" fact="0.14"/>
              <dgm:constr type="w" for="ch" forName="txNode" refType="w" refFor="ch" refForName="imagSh"/>
              <dgm:constr type="t" for="ch" forName="txNode" refType="h" refFor="ch" refForName="imagSh" fact="0.6"/>
              <dgm:constr type="h" for="ch" forName="txNode" refType="h" refFor="ch" refForName="imagSh"/>
            </dgm:constrLst>
          </dgm:if>
          <dgm:else name="Name7">
            <dgm:constrLst>
              <dgm:constr type="l" for="ch" forName="imagSh" refType="w" fact="0.14"/>
              <dgm:constr type="w" for="ch" forName="imagSh" refType="w" fact="0.86"/>
              <dgm:constr type="t" for="ch" forName="imagSh"/>
              <dgm:constr type="h" for="ch" forName="imagSh" refType="w" refFor="ch" refForName="imagSh"/>
              <dgm:constr type="l" for="ch" forName="txNode"/>
              <dgm:constr type="w" for="ch" forName="txNode" refType="w" refFor="ch" refForName="imagSh"/>
              <dgm:constr type="t" for="ch" forName="txNode" refType="h" refFor="ch" refForName="imagSh" fact="0.6"/>
              <dgm:constr type="h" for="ch" forName="txNode" refType="h" refFor="ch" refForName="imagSh"/>
            </dgm:constrLst>
          </dgm:else>
        </dgm:choose>
        <dgm:ruleLst/>
        <dgm:layoutNode name="imagSh" styleLbl="b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x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  <dgm:param type="srcNode" val="imagSh"/>
            <dgm:param type="dstNode" val="imagSh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35"/>
            <dgm:constr type="endPad" refType="connDist" fact="0.3"/>
          </dgm:constrLst>
          <dgm:ruleLst/>
          <dgm:layoutNode name="connTx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4">
  <dgm:title val=""/>
  <dgm:desc val=""/>
  <dgm:catLst>
    <dgm:cat type="list" pri="13000"/>
    <dgm:cat type="picture" pri="26000"/>
    <dgm:cat type="pictureconvert" pri="26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4CE221E-83ED-4F6C-BA5F-3F9E6FDB6953}" type="datetimeFigureOut">
              <a:rPr lang="en-US"/>
              <a:t>5/5/2018</a:t>
            </a:fld>
            <a:endParaRPr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A4CBEF8-5CDE-472B-839B-B8BB0C881006}" type="slidenum">
              <a:rPr/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426328929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7853E5F-CE67-483C-A264-F17AC70E9CA2}" type="datetimeFigureOut">
              <a:rPr lang="en-US"/>
              <a:t>5/5/2018</a:t>
            </a:fld>
            <a:endParaRPr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/>
              <a:t>Click to edit Master text styles</a:t>
            </a:r>
          </a:p>
          <a:p>
            <a:pPr lvl="1"/>
            <a:r>
              <a:rPr/>
              <a:t>Second level</a:t>
            </a:r>
          </a:p>
          <a:p>
            <a:pPr lvl="2"/>
            <a:r>
              <a:rPr/>
              <a:t>Third level</a:t>
            </a:r>
          </a:p>
          <a:p>
            <a:pPr lvl="3"/>
            <a:r>
              <a:rPr/>
              <a:t>Fourth level</a:t>
            </a:r>
          </a:p>
          <a:p>
            <a:pPr lvl="4"/>
            <a:r>
              <a:rPr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BB98AFB-CB0D-4DFE-87B9-B4B0D0DE73CD}" type="slidenum">
              <a:rPr/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5128058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B98AFB-CB0D-4DFE-87B9-B4B0D0DE73CD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6401476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IMG, Flung into administration, Loved it ,Appreciated by peers / Developed confidence </a:t>
            </a:r>
          </a:p>
          <a:p>
            <a:r>
              <a:rPr lang="en-US" dirty="0" smtClean="0"/>
              <a:t>Volunteered in various hospital committees</a:t>
            </a:r>
          </a:p>
          <a:p>
            <a:r>
              <a:rPr lang="en-US" dirty="0" smtClean="0"/>
              <a:t>Got formal education (MMM from CMU)</a:t>
            </a:r>
          </a:p>
          <a:p>
            <a:r>
              <a:rPr lang="en-US" dirty="0" smtClean="0"/>
              <a:t>Gradually increased administrative role – worked in underserved areas</a:t>
            </a:r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B98AFB-CB0D-4DFE-87B9-B4B0D0DE73CD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8143096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407988" y="696913"/>
            <a:ext cx="6194425" cy="348615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5779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335376066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Economies of Scale</a:t>
            </a:r>
            <a:r>
              <a:rPr lang="en-US" baseline="0" dirty="0"/>
              <a:t> </a:t>
            </a:r>
          </a:p>
          <a:p>
            <a:r>
              <a:rPr lang="en-US" baseline="0" dirty="0"/>
              <a:t>Strategic factors – Market share</a:t>
            </a:r>
          </a:p>
          <a:p>
            <a:r>
              <a:rPr lang="en-US" baseline="0" dirty="0"/>
              <a:t>Consolidate services and locate them strategically</a:t>
            </a:r>
          </a:p>
          <a:p>
            <a:r>
              <a:rPr lang="en-US" baseline="0" dirty="0"/>
              <a:t>Increase purchasing and negotiating power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FDD944-967F-4398-8564-1994D64AE3E1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834471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On</a:t>
            </a:r>
            <a:r>
              <a:rPr lang="en-US" baseline="0" dirty="0"/>
              <a:t>e trend is healthcare consolidations. </a:t>
            </a:r>
            <a:r>
              <a:rPr lang="en-US" dirty="0"/>
              <a:t>No one knows how big</a:t>
            </a:r>
            <a:r>
              <a:rPr lang="en-US" baseline="0" dirty="0"/>
              <a:t> a health system needs to be to survive the marketplace but the days of stand alone hospitals are numbered.  Strategically , we are seeing providers increasing scale by engaging in horizontal integration. This is data on deals done till June 2015 . You can see the sustained trend since mid 2000’s of increasing number of hospital mergers.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FDD944-967F-4398-8564-1994D64AE3E1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186459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Beyond just</a:t>
            </a:r>
            <a:r>
              <a:rPr lang="en-US" baseline="0" dirty="0"/>
              <a:t> growing bigger </a:t>
            </a:r>
            <a:r>
              <a:rPr lang="en-US" dirty="0"/>
              <a:t>Hospitals</a:t>
            </a:r>
            <a:r>
              <a:rPr lang="en-US" baseline="0" dirty="0"/>
              <a:t> are becoming true health care systems.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FDD944-967F-4398-8564-1994D64AE3E1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711702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What is happening to us the physicians ?</a:t>
            </a:r>
          </a:p>
          <a:p>
            <a:r>
              <a:rPr lang="en-US" dirty="0"/>
              <a:t>We</a:t>
            </a:r>
            <a:r>
              <a:rPr lang="en-US" baseline="0" dirty="0"/>
              <a:t> find ourselves to be corporate employees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FDD944-967F-4398-8564-1994D64AE3E1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96234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Okay</a:t>
            </a:r>
            <a:r>
              <a:rPr lang="en-US" baseline="0" dirty="0"/>
              <a:t> so now I want to move on to some programs to show how this vertical integration works.</a:t>
            </a:r>
          </a:p>
          <a:p>
            <a:r>
              <a:rPr lang="en-US" baseline="0" dirty="0"/>
              <a:t>First I want to highlight the group BHS</a:t>
            </a:r>
          </a:p>
          <a:p>
            <a:r>
              <a:rPr lang="en-US" baseline="0" dirty="0"/>
              <a:t>This group </a:t>
            </a:r>
            <a:r>
              <a:rPr lang="en-US" baseline="0" dirty="0" smtClean="0"/>
              <a:t> </a:t>
            </a:r>
            <a:r>
              <a:rPr lang="en-US" baseline="0" dirty="0"/>
              <a:t>basically is a management group that will provide day to day management of your whole psychiatry department at any community hospital</a:t>
            </a:r>
          </a:p>
          <a:p>
            <a:r>
              <a:rPr lang="en-US" baseline="0" dirty="0"/>
              <a:t>We use the same group for all UPMC hospitals which have inpatient psychiatry services </a:t>
            </a:r>
          </a:p>
          <a:p>
            <a:r>
              <a:rPr lang="en-US" baseline="0" dirty="0"/>
              <a:t>And as we also market our services beyond UPMC hospitals and manage other hospitals in the community.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FDD944-967F-4398-8564-1994D64AE3E1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009658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Same</a:t>
            </a:r>
            <a:r>
              <a:rPr lang="en-US" baseline="0" dirty="0"/>
              <a:t> BH policies. Standardization of detox protocols, BH precautions, suicide assessments</a:t>
            </a:r>
          </a:p>
          <a:p>
            <a:r>
              <a:rPr lang="en-US" baseline="0" dirty="0" smtClean="0"/>
              <a:t>Central physician </a:t>
            </a:r>
            <a:r>
              <a:rPr lang="en-US" baseline="0" dirty="0"/>
              <a:t>billing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Same EMR</a:t>
            </a:r>
          </a:p>
          <a:p>
            <a:r>
              <a:rPr lang="en-US" baseline="0" dirty="0"/>
              <a:t>Central monitoring of compliance</a:t>
            </a:r>
          </a:p>
          <a:p>
            <a:r>
              <a:rPr lang="en-US" baseline="0" dirty="0"/>
              <a:t>Mock JC , DOH surveys</a:t>
            </a:r>
          </a:p>
          <a:p>
            <a:r>
              <a:rPr lang="en-US" baseline="0" dirty="0"/>
              <a:t>Environmental rounds</a:t>
            </a:r>
          </a:p>
          <a:p>
            <a:r>
              <a:rPr lang="en-US" baseline="0" dirty="0"/>
              <a:t>Same training for staff members </a:t>
            </a:r>
          </a:p>
          <a:p>
            <a:r>
              <a:rPr lang="en-US" baseline="0" dirty="0"/>
              <a:t>Frankly sometimes only thing I struggle with is local physician practices and physician culture. Not just psych</a:t>
            </a:r>
          </a:p>
          <a:p>
            <a:r>
              <a:rPr lang="en-US" baseline="0" dirty="0" smtClean="0"/>
              <a:t>Most important aspect of my </a:t>
            </a:r>
            <a:r>
              <a:rPr lang="en-US" baseline="0" dirty="0"/>
              <a:t>role </a:t>
            </a:r>
            <a:r>
              <a:rPr lang="en-US" baseline="0" dirty="0" smtClean="0"/>
              <a:t>is </a:t>
            </a:r>
            <a:r>
              <a:rPr lang="en-US" baseline="0" dirty="0"/>
              <a:t>to go into a hospital , but that ID badge on , and I have several in my car, but when I put that badge on , walk into that hospital , I take on that culture. Yes there are things we standardize but I have </a:t>
            </a:r>
            <a:r>
              <a:rPr lang="en-US" baseline="0" dirty="0" smtClean="0"/>
              <a:t>limited control on hospital culture and local community, </a:t>
            </a:r>
            <a:r>
              <a:rPr lang="en-US" baseline="0" dirty="0"/>
              <a:t>the psychiatrists who has been well integrated into that system for years. Use McKeesport Hospitalist example, MCK C/L funding. Importance of relationships in my job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FDD944-967F-4398-8564-1994D64AE3E1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212267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 bwMode="ltGray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65214" y="533400"/>
            <a:ext cx="5029200" cy="2514601"/>
          </a:xfrm>
        </p:spPr>
        <p:txBody>
          <a:bodyPr>
            <a:normAutofit/>
          </a:bodyPr>
          <a:lstStyle>
            <a:lvl1pPr>
              <a:defRPr sz="400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65212" y="3403600"/>
            <a:ext cx="5029201" cy="1397000"/>
          </a:xfrm>
        </p:spPr>
        <p:txBody>
          <a:bodyPr>
            <a:normAutofit/>
          </a:bodyPr>
          <a:lstStyle>
            <a:lvl1pPr marL="0" indent="0" algn="l">
              <a:spcBef>
                <a:spcPts val="60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065213" y="6432551"/>
            <a:ext cx="5653087" cy="273049"/>
          </a:xfrm>
        </p:spPr>
        <p:txBody>
          <a:bodyPr/>
          <a:lstStyle>
            <a:lvl1pPr>
              <a:defRPr>
                <a:effectLst/>
              </a:defRPr>
            </a:lvl1pPr>
          </a:lstStyle>
          <a:p>
            <a:r>
              <a:rPr lang="en-US" dirty="0"/>
              <a:t>Add a footer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932612" y="6432551"/>
            <a:ext cx="1371600" cy="273049"/>
          </a:xfrm>
        </p:spPr>
        <p:txBody>
          <a:bodyPr/>
          <a:lstStyle/>
          <a:p>
            <a:fld id="{3E0FA9E5-6744-4841-888F-9E7CC0C2B7EC}" type="datetimeFigureOut">
              <a:rPr lang="en-US" smtClean="0"/>
              <a:t>5/5/2018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532812" y="6432551"/>
            <a:ext cx="1219201" cy="273049"/>
          </a:xfrm>
        </p:spPr>
        <p:txBody>
          <a:bodyPr/>
          <a:lstStyle/>
          <a:p>
            <a:fld id="{AAEAE4A8-A6E5-453E-B946-FB774B73F48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02370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0FA9E5-6744-4841-888F-9E7CC0C2B7EC}" type="datetimeFigureOut">
              <a:rPr lang="en-US" smtClean="0"/>
              <a:t>5/5/2018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EAE4A8-A6E5-453E-B946-FB774B73F48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414774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61412" y="533400"/>
            <a:ext cx="2362201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65213" y="533400"/>
            <a:ext cx="7467599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0FA9E5-6744-4841-888F-9E7CC0C2B7EC}" type="datetimeFigureOut">
              <a:rPr lang="en-US" smtClean="0"/>
              <a:t>5/5/2018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EAE4A8-A6E5-453E-B946-FB774B73F48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354367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Agena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11558" y="1373189"/>
            <a:ext cx="10969943" cy="796925"/>
          </a:xfrm>
        </p:spPr>
        <p:txBody>
          <a:bodyPr>
            <a:noAutofit/>
          </a:bodyPr>
          <a:lstStyle>
            <a:lvl1pPr>
              <a:defRPr sz="4400" b="0">
                <a:solidFill>
                  <a:schemeClr val="accent1"/>
                </a:solidFill>
              </a:defRPr>
            </a:lvl1pPr>
          </a:lstStyle>
          <a:p>
            <a:r>
              <a:rPr lang="en-US" dirty="0" smtClean="0"/>
              <a:t>Today’s Agenda</a:t>
            </a:r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2"/>
          </p:nvPr>
        </p:nvSpPr>
        <p:spPr>
          <a:xfrm>
            <a:off x="609441" y="2286000"/>
            <a:ext cx="10969943" cy="3657600"/>
          </a:xfrm>
        </p:spPr>
        <p:txBody>
          <a:bodyPr>
            <a:noAutofit/>
          </a:bodyPr>
          <a:lstStyle>
            <a:lvl1pPr marL="342900" indent="-342900">
              <a:buFont typeface="+mj-lt"/>
              <a:buAutoNum type="arabicPeriod"/>
              <a:defRPr sz="2800" baseline="0">
                <a:solidFill>
                  <a:schemeClr val="accent1"/>
                </a:solidFill>
              </a:defRPr>
            </a:lvl1pPr>
            <a:lvl2pPr marL="628650" indent="-284163">
              <a:buFont typeface="Arial" panose="020B0604020202020204" pitchFamily="34" charset="0"/>
              <a:buChar char="•"/>
              <a:defRPr sz="2800">
                <a:solidFill>
                  <a:schemeClr val="accent1"/>
                </a:solidFill>
              </a:defRPr>
            </a:lvl2pPr>
            <a:lvl3pPr marL="630936" indent="-283464">
              <a:buFont typeface="Arial" panose="020B0604020202020204" pitchFamily="34" charset="0"/>
              <a:buChar char="•"/>
              <a:defRPr sz="2800">
                <a:solidFill>
                  <a:schemeClr val="accent1"/>
                </a:solidFill>
              </a:defRPr>
            </a:lvl3pPr>
            <a:lvl4pPr marL="630936" indent="-283464">
              <a:buFont typeface="Arial" panose="020B0604020202020204" pitchFamily="34" charset="0"/>
              <a:buChar char="•"/>
              <a:defRPr sz="2800">
                <a:solidFill>
                  <a:srgbClr val="003CA5"/>
                </a:solidFill>
              </a:defRPr>
            </a:lvl4pPr>
            <a:lvl5pPr marL="630936" indent="-283464">
              <a:buFont typeface="Arial" panose="020B0604020202020204" pitchFamily="34" charset="0"/>
              <a:buChar char="•"/>
              <a:defRPr sz="2800">
                <a:solidFill>
                  <a:srgbClr val="003CA5"/>
                </a:solidFill>
              </a:defRPr>
            </a:lvl5pPr>
            <a:lvl6pPr marL="630936" indent="-283464">
              <a:buFont typeface="Arial" panose="020B0604020202020204" pitchFamily="34" charset="0"/>
              <a:buChar char="•"/>
              <a:defRPr sz="2800">
                <a:solidFill>
                  <a:schemeClr val="accent1"/>
                </a:solidFill>
              </a:defRPr>
            </a:lvl6pPr>
            <a:lvl7pPr marL="630936" indent="-283464">
              <a:buFont typeface="Arial" panose="020B0604020202020204" pitchFamily="34" charset="0"/>
              <a:buChar char="•"/>
              <a:defRPr sz="2800">
                <a:solidFill>
                  <a:srgbClr val="003CA5"/>
                </a:solidFill>
              </a:defRPr>
            </a:lvl7pPr>
            <a:lvl8pPr marL="630936" indent="-283464">
              <a:buFont typeface="Arial" panose="020B0604020202020204" pitchFamily="34" charset="0"/>
              <a:buChar char="•"/>
              <a:defRPr sz="2800">
                <a:solidFill>
                  <a:srgbClr val="003CA5"/>
                </a:solidFill>
              </a:defRPr>
            </a:lvl8pPr>
            <a:lvl9pPr marL="630936" indent="-283464">
              <a:buFont typeface="Arial" panose="020B0604020202020204" pitchFamily="34" charset="0"/>
              <a:buChar char="•"/>
              <a:defRPr sz="2800">
                <a:solidFill>
                  <a:srgbClr val="003CA5"/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987" y="6217920"/>
            <a:ext cx="2102571" cy="443484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3"/>
          </p:nvPr>
        </p:nvSpPr>
        <p:spPr/>
        <p:txBody>
          <a:bodyPr/>
          <a:lstStyle/>
          <a:p>
            <a:fld id="{2172119E-640B-4D69-A738-7CBDD990BBE5}" type="datetime1">
              <a:rPr lang="en-US" smtClean="0"/>
              <a:t>5/5/2018</a:t>
            </a:fld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5E8BC936-0928-C346-B13E-04BD5803164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532599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0FA9E5-6744-4841-888F-9E7CC0C2B7EC}" type="datetimeFigureOut">
              <a:rPr lang="en-US" smtClean="0"/>
              <a:t>5/5/2018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EAE4A8-A6E5-453E-B946-FB774B73F48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06741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5214" y="533400"/>
            <a:ext cx="8686800" cy="2286000"/>
          </a:xfrm>
        </p:spPr>
        <p:txBody>
          <a:bodyPr anchor="b">
            <a:normAutofit/>
          </a:bodyPr>
          <a:lstStyle>
            <a:lvl1pPr algn="l">
              <a:defRPr sz="5400" b="1" cap="none" baseline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5214" y="3124200"/>
            <a:ext cx="8686800" cy="1371600"/>
          </a:xfrm>
        </p:spPr>
        <p:txBody>
          <a:bodyPr anchor="t">
            <a:normAutofit/>
          </a:bodyPr>
          <a:lstStyle>
            <a:lvl1pPr marL="0" indent="0">
              <a:spcBef>
                <a:spcPts val="600"/>
              </a:spcBef>
              <a:buNone/>
              <a:defRPr sz="24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0FA9E5-6744-4841-888F-9E7CC0C2B7EC}" type="datetimeFigureOut">
              <a:rPr lang="en-US" smtClean="0"/>
              <a:t>5/5/2018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EAE4A8-A6E5-453E-B946-FB774B73F48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256379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5212" y="1828800"/>
            <a:ext cx="4251960" cy="41910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464598" y="1828800"/>
            <a:ext cx="4251960" cy="41910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0FA9E5-6744-4841-888F-9E7CC0C2B7EC}" type="datetimeFigureOut">
              <a:rPr lang="en-US" smtClean="0"/>
              <a:t>5/5/2018</a:t>
            </a:fld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EAE4A8-A6E5-453E-B946-FB774B73F48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405040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5211" y="533400"/>
            <a:ext cx="8686802" cy="10668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5213" y="1828799"/>
            <a:ext cx="4251960" cy="685801"/>
          </a:xfrm>
        </p:spPr>
        <p:txBody>
          <a:bodyPr anchor="ctr">
            <a:normAutofit/>
          </a:bodyPr>
          <a:lstStyle>
            <a:lvl1pPr marL="0" indent="0">
              <a:spcBef>
                <a:spcPts val="0"/>
              </a:spcBef>
              <a:buNone/>
              <a:defRPr sz="20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5213" y="2590800"/>
            <a:ext cx="4251960" cy="34290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500053" y="1828799"/>
            <a:ext cx="4251960" cy="685801"/>
          </a:xfrm>
        </p:spPr>
        <p:txBody>
          <a:bodyPr anchor="ctr">
            <a:normAutofit/>
          </a:bodyPr>
          <a:lstStyle>
            <a:lvl1pPr marL="0" indent="0">
              <a:spcBef>
                <a:spcPts val="0"/>
              </a:spcBef>
              <a:buNone/>
              <a:defRPr sz="20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500053" y="2590800"/>
            <a:ext cx="4251960" cy="34290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0FA9E5-6744-4841-888F-9E7CC0C2B7EC}" type="datetimeFigureOut">
              <a:rPr lang="en-US" smtClean="0"/>
              <a:t>5/5/2018</a:t>
            </a:fld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EAE4A8-A6E5-453E-B946-FB774B73F48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015491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0FA9E5-6744-4841-888F-9E7CC0C2B7EC}" type="datetimeFigureOut">
              <a:rPr lang="en-US" smtClean="0"/>
              <a:t>5/5/2018</a:t>
            </a:fld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EAE4A8-A6E5-453E-B946-FB774B73F48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703012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0FA9E5-6744-4841-888F-9E7CC0C2B7EC}" type="datetimeFigureOut">
              <a:rPr lang="en-US" smtClean="0"/>
              <a:t>5/5/2018</a:t>
            </a:fld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EAE4A8-A6E5-453E-B946-FB774B73F48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882635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5213" y="533400"/>
            <a:ext cx="4114800" cy="1524000"/>
          </a:xfrm>
        </p:spPr>
        <p:txBody>
          <a:bodyPr anchor="b">
            <a:normAutofit/>
          </a:bodyPr>
          <a:lstStyle>
            <a:lvl1pPr algn="l">
              <a:defRPr sz="3600" b="1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65813" y="533400"/>
            <a:ext cx="5867400" cy="54864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65213" y="2209800"/>
            <a:ext cx="4114800" cy="3810000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spcBef>
                <a:spcPts val="600"/>
              </a:spcBef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0FA9E5-6744-4841-888F-9E7CC0C2B7EC}" type="datetimeFigureOut">
              <a:rPr lang="en-US" smtClean="0"/>
              <a:t>5/5/2018</a:t>
            </a:fld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EAE4A8-A6E5-453E-B946-FB774B73F48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00835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5213" y="533400"/>
            <a:ext cx="4114800" cy="1524000"/>
          </a:xfrm>
        </p:spPr>
        <p:txBody>
          <a:bodyPr anchor="b">
            <a:noAutofit/>
          </a:bodyPr>
          <a:lstStyle>
            <a:lvl1pPr algn="l">
              <a:defRPr sz="3600" b="1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Picture Placeholder 2" descr="An empty placeholder to add an image. Click on the placeholder and select the image that you wish to add"/>
          <p:cNvSpPr>
            <a:spLocks noGrp="1"/>
          </p:cNvSpPr>
          <p:nvPr>
            <p:ph type="pic" idx="1"/>
          </p:nvPr>
        </p:nvSpPr>
        <p:spPr>
          <a:xfrm>
            <a:off x="5865812" y="533400"/>
            <a:ext cx="5780173" cy="5791200"/>
          </a:xfrm>
          <a:ln w="50800">
            <a:solidFill>
              <a:schemeClr val="tx1">
                <a:lumMod val="65000"/>
                <a:lumOff val="35000"/>
              </a:schemeClr>
            </a:solidFill>
            <a:miter lim="800000"/>
          </a:ln>
        </p:spPr>
        <p:txBody>
          <a:bodyPr>
            <a:norm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65213" y="2209800"/>
            <a:ext cx="4114800" cy="3810000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spcBef>
                <a:spcPts val="600"/>
              </a:spcBef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5728587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gray">
      <p:bgPr>
        <a:blipFill dpi="0" rotWithShape="1">
          <a:blip r:embed="rId1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auto">
          <a:xfrm>
            <a:off x="1065212" y="533400"/>
            <a:ext cx="8686801" cy="10668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5212" y="1828800"/>
            <a:ext cx="8686801" cy="4191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65213" y="6155267"/>
            <a:ext cx="5653087" cy="27304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Add a footer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932612" y="6155267"/>
            <a:ext cx="1371600" cy="27304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/>
                </a:solidFill>
              </a:defRPr>
            </a:lvl1pPr>
          </a:lstStyle>
          <a:p>
            <a:fld id="{3E0FA9E5-6744-4841-888F-9E7CC0C2B7EC}" type="datetimeFigureOut">
              <a:rPr lang="en-US" smtClean="0"/>
              <a:pPr/>
              <a:t>5/5/2018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32812" y="6155267"/>
            <a:ext cx="1219201" cy="27304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/>
                </a:solidFill>
              </a:defRPr>
            </a:lvl1pPr>
          </a:lstStyle>
          <a:p>
            <a:fld id="{AAEAE4A8-A6E5-453E-B946-FB774B73F48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276704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sz="3600" b="1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74320" indent="-228600" algn="l" defTabSz="914400" rtl="0" eaLnBrk="1" latinLnBrk="0" hangingPunct="1">
        <a:lnSpc>
          <a:spcPct val="90000"/>
        </a:lnSpc>
        <a:spcBef>
          <a:spcPts val="1800"/>
        </a:spcBef>
        <a:buClr>
          <a:schemeClr val="tx1">
            <a:lumMod val="65000"/>
            <a:lumOff val="35000"/>
          </a:schemeClr>
        </a:buClr>
        <a:buSzPct val="80000"/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94360" indent="-228600" algn="l" defTabSz="914400" rtl="0" eaLnBrk="1" latinLnBrk="0" hangingPunct="1">
        <a:lnSpc>
          <a:spcPct val="90000"/>
        </a:lnSpc>
        <a:spcBef>
          <a:spcPts val="1000"/>
        </a:spcBef>
        <a:buClr>
          <a:schemeClr val="tx1">
            <a:lumMod val="65000"/>
            <a:lumOff val="35000"/>
          </a:schemeClr>
        </a:buClr>
        <a:buSzPct val="80000"/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777240" indent="-182880" algn="l" defTabSz="914400" rtl="0" eaLnBrk="1" latinLnBrk="0" hangingPunct="1">
        <a:lnSpc>
          <a:spcPct val="90000"/>
        </a:lnSpc>
        <a:spcBef>
          <a:spcPts val="600"/>
        </a:spcBef>
        <a:buClr>
          <a:schemeClr val="tx1">
            <a:lumMod val="65000"/>
            <a:lumOff val="35000"/>
          </a:schemeClr>
        </a:buClr>
        <a:buSzPct val="80000"/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960120" indent="-182880" algn="l" defTabSz="914400" rtl="0" eaLnBrk="1" latinLnBrk="0" hangingPunct="1">
        <a:lnSpc>
          <a:spcPct val="90000"/>
        </a:lnSpc>
        <a:spcBef>
          <a:spcPts val="600"/>
        </a:spcBef>
        <a:buClr>
          <a:schemeClr val="tx1">
            <a:lumMod val="65000"/>
            <a:lumOff val="35000"/>
          </a:schemeClr>
        </a:buClr>
        <a:buSzPct val="80000"/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097280" indent="-137160" algn="l" defTabSz="914400" rtl="0" eaLnBrk="1" latinLnBrk="0" hangingPunct="1">
        <a:lnSpc>
          <a:spcPct val="90000"/>
        </a:lnSpc>
        <a:spcBef>
          <a:spcPts val="600"/>
        </a:spcBef>
        <a:buClr>
          <a:schemeClr val="tx1">
            <a:lumMod val="65000"/>
            <a:lumOff val="35000"/>
          </a:schemeClr>
        </a:buClr>
        <a:buSzPct val="80000"/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234440" indent="-137160" algn="l" defTabSz="914400" rtl="0" eaLnBrk="1" latinLnBrk="0" hangingPunct="1">
        <a:spcBef>
          <a:spcPts val="600"/>
        </a:spcBef>
        <a:buSzPct val="80000"/>
        <a:buFont typeface="Arial" pitchFamily="34" charset="0"/>
        <a:buChar char="•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1371600" indent="-137160" algn="l" defTabSz="914400" rtl="0" eaLnBrk="1" latinLnBrk="0" hangingPunct="1">
        <a:spcBef>
          <a:spcPts val="600"/>
        </a:spcBef>
        <a:buSzPct val="80000"/>
        <a:buFont typeface="Arial" pitchFamily="34" charset="0"/>
        <a:buChar char="•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1508760" indent="-137160" algn="l" defTabSz="914400" rtl="0" eaLnBrk="1" latinLnBrk="0" hangingPunct="1">
        <a:spcBef>
          <a:spcPts val="600"/>
        </a:spcBef>
        <a:buSzPct val="80000"/>
        <a:buFont typeface="Arial" pitchFamily="34" charset="0"/>
        <a:buChar char="•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1645920" indent="-137160" algn="l" defTabSz="914400" rtl="0" eaLnBrk="1" latinLnBrk="0" hangingPunct="1">
        <a:spcBef>
          <a:spcPts val="600"/>
        </a:spcBef>
        <a:buSzPct val="80000"/>
        <a:buFont typeface="Arial" pitchFamily="34" charset="0"/>
        <a:buChar char="•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9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jpe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1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Psychiatric leadership in large health systems	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Manish Sapra, MD, MMM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581281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/>
              <a:t>Vertical Integration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Physicians’ practices</a:t>
            </a:r>
          </a:p>
          <a:p>
            <a:r>
              <a:rPr lang="en-US" dirty="0"/>
              <a:t>Ambulatory centers</a:t>
            </a:r>
          </a:p>
          <a:p>
            <a:r>
              <a:rPr lang="en-US" dirty="0"/>
              <a:t>Diagnostic centers</a:t>
            </a:r>
          </a:p>
          <a:p>
            <a:r>
              <a:rPr lang="en-US" dirty="0"/>
              <a:t>Home care services</a:t>
            </a:r>
          </a:p>
          <a:p>
            <a:r>
              <a:rPr lang="en-US" dirty="0"/>
              <a:t>Durable medical equipment</a:t>
            </a:r>
          </a:p>
          <a:p>
            <a:r>
              <a:rPr lang="en-US" dirty="0"/>
              <a:t>Wellness companies</a:t>
            </a:r>
          </a:p>
        </p:txBody>
      </p:sp>
    </p:spTree>
    <p:extLst>
      <p:ext uri="{BB962C8B-B14F-4D97-AF65-F5344CB8AC3E}">
        <p14:creationId xmlns:p14="http://schemas.microsoft.com/office/powerpoint/2010/main" val="7229495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 smtClean="0"/>
              <a:t>Opportunities</a:t>
            </a:r>
            <a:endParaRPr lang="en-US" sz="4000" dirty="0"/>
          </a:p>
        </p:txBody>
      </p:sp>
      <p:pic>
        <p:nvPicPr>
          <p:cNvPr id="7" name="Picture Placeholder 6"/>
          <p:cNvPicPr>
            <a:picLocks noGrp="1" noChangeAspect="1"/>
          </p:cNvPicPr>
          <p:nvPr>
            <p:ph type="pic" idx="1"/>
          </p:nvPr>
        </p:nvPicPr>
        <p:blipFill>
          <a:blip r:embed="rId2"/>
          <a:srcRect t="7458" b="7458"/>
          <a:stretch>
            <a:fillRect/>
          </a:stretch>
        </p:blipFill>
        <p:spPr>
          <a:xfrm>
            <a:off x="5865813" y="533400"/>
            <a:ext cx="4419600" cy="5791200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dirty="0" smtClean="0"/>
              <a:t>Aligning incentives for population health </a:t>
            </a:r>
            <a:endParaRPr lang="en-US" dirty="0"/>
          </a:p>
          <a:p>
            <a:r>
              <a:rPr lang="en-US" dirty="0" smtClean="0"/>
              <a:t>Value </a:t>
            </a:r>
            <a:r>
              <a:rPr lang="en-US" dirty="0" smtClean="0"/>
              <a:t>based </a:t>
            </a:r>
            <a:r>
              <a:rPr lang="en-US" dirty="0" smtClean="0"/>
              <a:t>care</a:t>
            </a:r>
            <a:endParaRPr lang="en-US" dirty="0" smtClean="0"/>
          </a:p>
          <a:p>
            <a:r>
              <a:rPr lang="en-US" dirty="0" smtClean="0"/>
              <a:t>Models of care – integrated </a:t>
            </a:r>
            <a:r>
              <a:rPr lang="en-US" dirty="0" smtClean="0"/>
              <a:t>care</a:t>
            </a:r>
          </a:p>
          <a:p>
            <a:r>
              <a:rPr lang="en-US" dirty="0" smtClean="0"/>
              <a:t>Data analytics</a:t>
            </a:r>
          </a:p>
          <a:p>
            <a:r>
              <a:rPr lang="en-US" dirty="0" smtClean="0"/>
              <a:t>Use of IT in healthcare</a:t>
            </a:r>
            <a:endParaRPr lang="en-US" dirty="0" smtClean="0"/>
          </a:p>
          <a:p>
            <a:r>
              <a:rPr lang="en-US" dirty="0" smtClean="0"/>
              <a:t>Physician leadership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373106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3200" dirty="0"/>
              <a:t>Changing </a:t>
            </a:r>
            <a:r>
              <a:rPr lang="en-US" sz="3200" dirty="0" smtClean="0"/>
              <a:t>Roles </a:t>
            </a:r>
            <a:endParaRPr lang="en-US" sz="3200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Transformation of public and private mental health funding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Increased accountability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Horizontal and vertical integration: evolution of systems and networks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Increased needs for fiscal and technological sophistication</a:t>
            </a:r>
          </a:p>
          <a:p>
            <a:endParaRPr lang="en-US" dirty="0"/>
          </a:p>
          <a:p>
            <a:endParaRPr lang="en-US" dirty="0"/>
          </a:p>
          <a:p>
            <a:pPr marL="0" lvl="1" indent="0">
              <a:buNone/>
            </a:pPr>
            <a:r>
              <a:rPr lang="en-US" sz="1000" dirty="0"/>
              <a:t>(From </a:t>
            </a:r>
            <a:r>
              <a:rPr lang="en-US" sz="1000" dirty="0" err="1"/>
              <a:t>Talbott</a:t>
            </a:r>
            <a:r>
              <a:rPr lang="en-US" sz="1000" dirty="0"/>
              <a:t> &amp; Hales’ Textbook of Administrative Psychiatry)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2C2DF-DEA7-4210-AD66-2B900D6C05CD}" type="slidenum">
              <a:rPr lang="en-US" altLang="en-US" smtClean="0"/>
              <a:pPr/>
              <a:t>12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617108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1" y="275988"/>
            <a:ext cx="12188825" cy="1142702"/>
          </a:xfrm>
        </p:spPr>
        <p:txBody>
          <a:bodyPr>
            <a:noAutofit/>
          </a:bodyPr>
          <a:lstStyle/>
          <a:p>
            <a:pPr algn="ctr"/>
            <a:r>
              <a:rPr lang="en-US" sz="3200" dirty="0"/>
              <a:t>Changing Roles - Physician Workforce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More than 75% of physicians could be employed by hospitals or other health care companies before the end of this decade*</a:t>
            </a:r>
          </a:p>
          <a:p>
            <a:pPr marL="0" indent="0">
              <a:buNone/>
            </a:pPr>
            <a:endParaRPr lang="en-US" dirty="0"/>
          </a:p>
          <a:p>
            <a:pPr lvl="1"/>
            <a:r>
              <a:rPr lang="en-US" sz="2000" dirty="0"/>
              <a:t>Lack of trust of unknown hospital-appointed physician leaders</a:t>
            </a:r>
          </a:p>
          <a:p>
            <a:pPr lvl="1"/>
            <a:r>
              <a:rPr lang="en-US" sz="2000" dirty="0"/>
              <a:t>Imposition of measures and procedures without consensus</a:t>
            </a:r>
          </a:p>
          <a:p>
            <a:pPr lvl="1"/>
            <a:r>
              <a:rPr lang="en-US" sz="2000" dirty="0"/>
              <a:t>Shifts in staff loyalty</a:t>
            </a:r>
          </a:p>
          <a:p>
            <a:pPr lvl="1"/>
            <a:r>
              <a:rPr lang="en-US" sz="2000" dirty="0"/>
              <a:t>Loss of relationships with team members in a more matrixed system </a:t>
            </a:r>
          </a:p>
          <a:p>
            <a:pPr lvl="1"/>
            <a:r>
              <a:rPr lang="en-US" sz="2000" dirty="0"/>
              <a:t>Lack of connections and collegiality with specialists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218882" y="6171486"/>
            <a:ext cx="7414869" cy="707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chemeClr val="bg2"/>
                </a:solidFill>
              </a:rPr>
              <a:t>*American Hospital Association, Environmental Scan 2015</a:t>
            </a:r>
          </a:p>
          <a:p>
            <a:endParaRPr lang="en-US" sz="2399" dirty="0"/>
          </a:p>
        </p:txBody>
      </p:sp>
    </p:spTree>
    <p:extLst>
      <p:ext uri="{BB962C8B-B14F-4D97-AF65-F5344CB8AC3E}">
        <p14:creationId xmlns:p14="http://schemas.microsoft.com/office/powerpoint/2010/main" val="34427177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3200" dirty="0"/>
              <a:t>Why do we need psychiatric leadership?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  <a:p>
            <a:r>
              <a:rPr lang="en-US" dirty="0"/>
              <a:t>Progressive increase in complexity of organized public and private delivery systems</a:t>
            </a:r>
          </a:p>
          <a:p>
            <a:r>
              <a:rPr lang="en-US" dirty="0" smtClean="0"/>
              <a:t>Opportunities to achieve economies of scale in service line strategies</a:t>
            </a:r>
            <a:endParaRPr lang="en-US" dirty="0"/>
          </a:p>
          <a:p>
            <a:r>
              <a:rPr lang="en-US" dirty="0" smtClean="0"/>
              <a:t>Changing</a:t>
            </a:r>
            <a:r>
              <a:rPr lang="en-US" dirty="0" smtClean="0"/>
              <a:t> </a:t>
            </a:r>
            <a:r>
              <a:rPr lang="en-US" dirty="0"/>
              <a:t>methods for financing </a:t>
            </a:r>
            <a:r>
              <a:rPr lang="en-US" dirty="0" smtClean="0"/>
              <a:t>care</a:t>
            </a:r>
          </a:p>
          <a:p>
            <a:r>
              <a:rPr lang="en-US" dirty="0" smtClean="0"/>
              <a:t>Defining Value : seeking quality in changing landscape </a:t>
            </a:r>
            <a:endParaRPr lang="en-US" dirty="0"/>
          </a:p>
          <a:p>
            <a:r>
              <a:rPr lang="en-US" dirty="0"/>
              <a:t>We need </a:t>
            </a:r>
            <a:r>
              <a:rPr lang="en-US" dirty="0" smtClean="0"/>
              <a:t>champions </a:t>
            </a:r>
            <a:r>
              <a:rPr lang="en-US" dirty="0"/>
              <a:t>for </a:t>
            </a:r>
            <a:r>
              <a:rPr lang="en-US" dirty="0" smtClean="0"/>
              <a:t>recovery </a:t>
            </a:r>
            <a:r>
              <a:rPr lang="en-US" dirty="0"/>
              <a:t>and </a:t>
            </a:r>
            <a:r>
              <a:rPr lang="en-US" dirty="0" smtClean="0"/>
              <a:t>transformation of mental health care delivery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2C2DF-DEA7-4210-AD66-2B900D6C05CD}" type="slidenum">
              <a:rPr lang="en-US" altLang="en-US" smtClean="0"/>
              <a:pPr/>
              <a:t>14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343082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3200" dirty="0"/>
              <a:t>Types of Medical Staff Structure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CMHC/ CBO - Single </a:t>
            </a:r>
            <a:r>
              <a:rPr lang="en-US" dirty="0"/>
              <a:t>medical director for </a:t>
            </a:r>
            <a:r>
              <a:rPr lang="en-US" dirty="0" smtClean="0"/>
              <a:t> </a:t>
            </a:r>
            <a:r>
              <a:rPr lang="en-US" dirty="0" smtClean="0"/>
              <a:t>an </a:t>
            </a:r>
            <a:r>
              <a:rPr lang="en-US" dirty="0" smtClean="0"/>
              <a:t>agency in</a:t>
            </a:r>
            <a:r>
              <a:rPr lang="en-US" dirty="0" smtClean="0"/>
              <a:t> or a </a:t>
            </a:r>
            <a:r>
              <a:rPr lang="en-US" dirty="0" smtClean="0"/>
              <a:t> </a:t>
            </a:r>
            <a:r>
              <a:rPr lang="en-US" dirty="0"/>
              <a:t>primary medical director and several associate medical directors</a:t>
            </a:r>
          </a:p>
          <a:p>
            <a:r>
              <a:rPr lang="en-US" dirty="0" smtClean="0"/>
              <a:t>Hospitals – Chair / Medical director and associate </a:t>
            </a:r>
            <a:r>
              <a:rPr lang="en-US" dirty="0" smtClean="0"/>
              <a:t>Medical </a:t>
            </a:r>
            <a:r>
              <a:rPr lang="en-US" dirty="0"/>
              <a:t>directors for specific </a:t>
            </a:r>
            <a:r>
              <a:rPr lang="en-US" dirty="0" smtClean="0"/>
              <a:t>programs</a:t>
            </a:r>
          </a:p>
          <a:p>
            <a:r>
              <a:rPr lang="en-US" dirty="0" smtClean="0"/>
              <a:t>Role of Chair Vs Medical Director</a:t>
            </a:r>
            <a:endParaRPr lang="en-US" dirty="0"/>
          </a:p>
          <a:p>
            <a:r>
              <a:rPr lang="en-US" dirty="0" smtClean="0"/>
              <a:t>Multi- Hospital Health System – evolving service line strategies- usually highly matrixed organizations</a:t>
            </a:r>
          </a:p>
          <a:p>
            <a:endParaRPr lang="en-US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2C2DF-DEA7-4210-AD66-2B900D6C05CD}" type="slidenum">
              <a:rPr lang="en-US" altLang="en-US" smtClean="0"/>
              <a:pPr/>
              <a:t>15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85600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09441" y="51680"/>
            <a:ext cx="10969943" cy="1142702"/>
          </a:xfrm>
        </p:spPr>
        <p:txBody>
          <a:bodyPr>
            <a:normAutofit/>
          </a:bodyPr>
          <a:lstStyle/>
          <a:p>
            <a:r>
              <a:rPr lang="en-US" sz="3200" dirty="0" smtClean="0"/>
              <a:t>UPMC BH Service </a:t>
            </a:r>
            <a:r>
              <a:rPr lang="en-US" sz="3200" dirty="0"/>
              <a:t>Line</a:t>
            </a:r>
            <a:endParaRPr lang="en-US" sz="3200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507868" y="1524000"/>
            <a:ext cx="11173088" cy="4574995"/>
          </a:xfrm>
        </p:spPr>
        <p:txBody>
          <a:bodyPr>
            <a:normAutofit fontScale="92500" lnSpcReduction="10000"/>
          </a:bodyPr>
          <a:lstStyle/>
          <a:p>
            <a:r>
              <a:rPr lang="en-US" sz="2600" dirty="0"/>
              <a:t>Centralized management </a:t>
            </a:r>
            <a:r>
              <a:rPr lang="en-US" sz="2600" dirty="0"/>
              <a:t>of </a:t>
            </a:r>
            <a:r>
              <a:rPr lang="en-US" sz="2600" dirty="0"/>
              <a:t>inpatient psychiatric </a:t>
            </a:r>
            <a:r>
              <a:rPr lang="en-US" sz="2600" dirty="0"/>
              <a:t>units, ED and C&amp;L services</a:t>
            </a:r>
          </a:p>
          <a:p>
            <a:r>
              <a:rPr lang="en-US" sz="2600" dirty="0"/>
              <a:t>The Team</a:t>
            </a:r>
          </a:p>
          <a:p>
            <a:pPr lvl="1"/>
            <a:r>
              <a:rPr lang="en-US" sz="2600" dirty="0"/>
              <a:t>Medical Director</a:t>
            </a:r>
          </a:p>
          <a:p>
            <a:pPr lvl="1"/>
            <a:r>
              <a:rPr lang="en-US" sz="2600" dirty="0"/>
              <a:t>Clinical Program Director (PhD)</a:t>
            </a:r>
          </a:p>
          <a:p>
            <a:pPr lvl="1"/>
            <a:r>
              <a:rPr lang="en-US" sz="2600" dirty="0"/>
              <a:t>Administrative Director (RN, MBA)</a:t>
            </a:r>
          </a:p>
          <a:p>
            <a:pPr lvl="1"/>
            <a:r>
              <a:rPr lang="en-US" sz="2600" dirty="0"/>
              <a:t>Quality and Safety Consultant</a:t>
            </a:r>
          </a:p>
          <a:p>
            <a:pPr lvl="1"/>
            <a:r>
              <a:rPr lang="en-US" sz="2600" dirty="0"/>
              <a:t>Financial Consultant</a:t>
            </a:r>
          </a:p>
          <a:p>
            <a:r>
              <a:rPr lang="en-US" sz="2600" dirty="0"/>
              <a:t>Use one blueprint to develop services but accommodate local needs and culture </a:t>
            </a:r>
          </a:p>
          <a:p>
            <a:r>
              <a:rPr lang="en-US" sz="2600" dirty="0"/>
              <a:t>Matrix reporting structure with hospital leadership</a:t>
            </a:r>
          </a:p>
          <a:p>
            <a:pPr marL="0" indent="0">
              <a:buNone/>
            </a:pPr>
            <a:endParaRPr lang="en-US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180978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293" y="1092808"/>
            <a:ext cx="4444784" cy="53833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0" name="Picture 2" descr="http://www.postnet.com/sites/postnet/files/content/featurettes/blueprint_printing_north_port_fl_0.jpg"/>
          <p:cNvPicPr>
            <a:picLocks noChangeAspect="1" noChangeArrowheads="1"/>
          </p:cNvPicPr>
          <p:nvPr/>
        </p:nvPicPr>
        <p:blipFill>
          <a:blip r:embed="rId4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379" y="-687293"/>
            <a:ext cx="11981446" cy="780045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799" dirty="0">
                <a:solidFill>
                  <a:schemeClr val="tx1">
                    <a:lumMod val="60000"/>
                    <a:lumOff val="40000"/>
                  </a:schemeClr>
                </a:solidFill>
              </a:rPr>
              <a:t>Creating the Blueprint</a:t>
            </a:r>
            <a:endParaRPr lang="en-US" sz="4799" b="0" dirty="0">
              <a:solidFill>
                <a:schemeClr val="tx1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65213" y="1828800"/>
            <a:ext cx="5410200" cy="4191000"/>
          </a:xfrm>
        </p:spPr>
        <p:txBody>
          <a:bodyPr>
            <a:normAutofit/>
          </a:bodyPr>
          <a:lstStyle/>
          <a:p>
            <a:r>
              <a:rPr lang="en-US" b="1" dirty="0">
                <a:solidFill>
                  <a:schemeClr val="accent6">
                    <a:lumMod val="50000"/>
                  </a:schemeClr>
                </a:solidFill>
                <a:latin typeface="Calibri" panose="020F0502020204030204" pitchFamily="34" charset="0"/>
              </a:rPr>
              <a:t>Clinical policies</a:t>
            </a:r>
          </a:p>
          <a:p>
            <a:r>
              <a:rPr lang="en-US" b="1" dirty="0">
                <a:solidFill>
                  <a:schemeClr val="accent6">
                    <a:lumMod val="50000"/>
                  </a:schemeClr>
                </a:solidFill>
                <a:latin typeface="Calibri" panose="020F0502020204030204" pitchFamily="34" charset="0"/>
              </a:rPr>
              <a:t>Coding and Billing expertise</a:t>
            </a:r>
          </a:p>
          <a:p>
            <a:r>
              <a:rPr lang="en-US" b="1" dirty="0">
                <a:solidFill>
                  <a:schemeClr val="accent6">
                    <a:lumMod val="50000"/>
                  </a:schemeClr>
                </a:solidFill>
                <a:latin typeface="Calibri" panose="020F0502020204030204" pitchFamily="34" charset="0"/>
              </a:rPr>
              <a:t>Standardization of clinical documentation</a:t>
            </a:r>
          </a:p>
          <a:p>
            <a:r>
              <a:rPr lang="en-US" b="1" dirty="0">
                <a:solidFill>
                  <a:schemeClr val="accent6">
                    <a:lumMod val="50000"/>
                  </a:schemeClr>
                </a:solidFill>
                <a:latin typeface="Calibri" panose="020F0502020204030204" pitchFamily="34" charset="0"/>
              </a:rPr>
              <a:t>Staffing ratios</a:t>
            </a:r>
          </a:p>
          <a:p>
            <a:r>
              <a:rPr lang="en-US" b="1" dirty="0">
                <a:solidFill>
                  <a:schemeClr val="accent6">
                    <a:lumMod val="50000"/>
                  </a:schemeClr>
                </a:solidFill>
                <a:latin typeface="Calibri" panose="020F0502020204030204" pitchFamily="34" charset="0"/>
              </a:rPr>
              <a:t>Environmental rounds/physical plant standards </a:t>
            </a:r>
          </a:p>
          <a:p>
            <a:r>
              <a:rPr lang="en-US" b="1" dirty="0">
                <a:solidFill>
                  <a:schemeClr val="accent6">
                    <a:lumMod val="50000"/>
                  </a:schemeClr>
                </a:solidFill>
                <a:latin typeface="Calibri" panose="020F0502020204030204" pitchFamily="34" charset="0"/>
              </a:rPr>
              <a:t>Administrative reporting structures</a:t>
            </a:r>
          </a:p>
          <a:p>
            <a:r>
              <a:rPr lang="en-US" b="1" dirty="0">
                <a:solidFill>
                  <a:schemeClr val="accent6">
                    <a:lumMod val="50000"/>
                  </a:schemeClr>
                </a:solidFill>
                <a:latin typeface="Calibri" panose="020F0502020204030204" pitchFamily="34" charset="0"/>
              </a:rPr>
              <a:t>Quality </a:t>
            </a:r>
            <a:r>
              <a:rPr lang="en-US" b="1" dirty="0" smtClean="0">
                <a:solidFill>
                  <a:schemeClr val="accent6">
                    <a:lumMod val="50000"/>
                  </a:schemeClr>
                </a:solidFill>
                <a:latin typeface="Calibri" panose="020F0502020204030204" pitchFamily="34" charset="0"/>
              </a:rPr>
              <a:t>Metrics</a:t>
            </a:r>
            <a:endParaRPr lang="en-US" b="1" dirty="0">
              <a:solidFill>
                <a:schemeClr val="accent6">
                  <a:lumMod val="50000"/>
                </a:schemeClr>
              </a:solidFill>
              <a:latin typeface="Calibri" panose="020F0502020204030204" pitchFamily="34" charset="0"/>
            </a:endParaRPr>
          </a:p>
          <a:p>
            <a:r>
              <a:rPr lang="en-US" b="1" dirty="0">
                <a:solidFill>
                  <a:schemeClr val="accent6">
                    <a:lumMod val="50000"/>
                  </a:schemeClr>
                </a:solidFill>
                <a:latin typeface="Calibri" panose="020F0502020204030204" pitchFamily="34" charset="0"/>
              </a:rPr>
              <a:t>In-House expertise for all disciplines</a:t>
            </a:r>
          </a:p>
          <a:p>
            <a:endParaRPr lang="en-US" dirty="0">
              <a:solidFill>
                <a:schemeClr val="tx1">
                  <a:lumMod val="60000"/>
                  <a:lumOff val="40000"/>
                </a:schemeClr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589019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Career Pathway</a:t>
            </a:r>
            <a:endParaRPr lang="en-US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Tips for growth and success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02641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3200" dirty="0"/>
              <a:t>Critical Administrative Competencies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370012" y="1632857"/>
            <a:ext cx="8689518" cy="5103766"/>
          </a:xfrm>
        </p:spPr>
        <p:txBody>
          <a:bodyPr>
            <a:normAutofit fontScale="85000" lnSpcReduction="20000"/>
          </a:bodyPr>
          <a:lstStyle/>
          <a:p>
            <a:endParaRPr lang="en-US" sz="2200" dirty="0" smtClean="0"/>
          </a:p>
          <a:p>
            <a:r>
              <a:rPr lang="en-US" sz="2200" dirty="0" smtClean="0"/>
              <a:t>Understanding </a:t>
            </a:r>
            <a:r>
              <a:rPr lang="en-US" sz="2200" dirty="0"/>
              <a:t>the nature of the formal organizational structure</a:t>
            </a:r>
          </a:p>
          <a:p>
            <a:pPr marL="0" indent="0">
              <a:buNone/>
            </a:pPr>
            <a:r>
              <a:rPr lang="en-US" sz="2200" dirty="0"/>
              <a:t> </a:t>
            </a:r>
          </a:p>
          <a:p>
            <a:r>
              <a:rPr lang="en-US" sz="2200" dirty="0"/>
              <a:t>Developing and using protocols, policies, and procedures to standardize administrative and clinical functioning</a:t>
            </a:r>
          </a:p>
          <a:p>
            <a:pPr marL="0" indent="0">
              <a:buNone/>
            </a:pPr>
            <a:endParaRPr lang="en-US" sz="2200" dirty="0"/>
          </a:p>
          <a:p>
            <a:r>
              <a:rPr lang="en-US" sz="2200" dirty="0"/>
              <a:t>Developing and using job descriptions, productivity standards, and employee evaluation instruments </a:t>
            </a:r>
          </a:p>
          <a:p>
            <a:pPr marL="0" indent="0">
              <a:buNone/>
            </a:pPr>
            <a:endParaRPr lang="en-US" sz="2200" dirty="0"/>
          </a:p>
          <a:p>
            <a:r>
              <a:rPr lang="en-US" sz="2200" dirty="0"/>
              <a:t>Developing basic competency in fiscal, regulatory, and reimbursement issues</a:t>
            </a:r>
          </a:p>
          <a:p>
            <a:endParaRPr lang="en-US" sz="2200" dirty="0"/>
          </a:p>
          <a:p>
            <a:endParaRPr lang="en-US" sz="2200" dirty="0"/>
          </a:p>
          <a:p>
            <a:pPr marL="0" lvl="1" indent="0">
              <a:buNone/>
            </a:pPr>
            <a:r>
              <a:rPr lang="en-US" sz="1000" dirty="0"/>
              <a:t>(From </a:t>
            </a:r>
            <a:r>
              <a:rPr lang="en-US" sz="1000" dirty="0" err="1"/>
              <a:t>Talbott</a:t>
            </a:r>
            <a:r>
              <a:rPr lang="en-US" sz="1000" dirty="0"/>
              <a:t> &amp; Hales’ Textbook of Administrative Psychiatry)</a:t>
            </a:r>
          </a:p>
          <a:p>
            <a:pPr marL="0" indent="0">
              <a:buNone/>
            </a:pPr>
            <a:endParaRPr lang="en-US" sz="2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2C2DF-DEA7-4210-AD66-2B900D6C05CD}" type="slidenum">
              <a:rPr lang="en-US" altLang="en-US" smtClean="0"/>
              <a:pPr/>
              <a:t>19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494924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3450769770"/>
              </p:ext>
            </p:extLst>
          </p:nvPr>
        </p:nvGraphicFramePr>
        <p:xfrm>
          <a:off x="2031471" y="720372"/>
          <a:ext cx="8125883" cy="541725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227012" y="756948"/>
            <a:ext cx="5867400" cy="707886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rtlCol="0" anchor="ctr" anchorCtr="1">
            <a:spAutoFit/>
          </a:bodyPr>
          <a:lstStyle/>
          <a:p>
            <a:r>
              <a:rPr lang="en-US" sz="4000" b="1" dirty="0" smtClean="0">
                <a:solidFill>
                  <a:schemeClr val="accent1"/>
                </a:solidFill>
              </a:rPr>
              <a:t>My Story</a:t>
            </a:r>
            <a:endParaRPr lang="en-US" sz="4000" b="1" dirty="0" smtClean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78674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2800" dirty="0"/>
              <a:t>Maintaining a Collaborative Presence in the Management Team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Key Relationships</a:t>
            </a:r>
          </a:p>
          <a:p>
            <a:pPr lvl="1"/>
            <a:r>
              <a:rPr lang="en-US" dirty="0"/>
              <a:t>Chief Executive Officer</a:t>
            </a:r>
          </a:p>
          <a:p>
            <a:pPr lvl="1"/>
            <a:r>
              <a:rPr lang="en-US" dirty="0"/>
              <a:t>Management and Supervisory Staff</a:t>
            </a:r>
          </a:p>
          <a:p>
            <a:pPr lvl="1"/>
            <a:r>
              <a:rPr lang="en-US" dirty="0"/>
              <a:t>Clinical Staff</a:t>
            </a:r>
          </a:p>
          <a:p>
            <a:pPr lvl="1"/>
            <a:r>
              <a:rPr lang="en-US" dirty="0"/>
              <a:t>Consumers and Patients</a:t>
            </a:r>
          </a:p>
          <a:p>
            <a:pPr lvl="1"/>
            <a:r>
              <a:rPr lang="en-US" dirty="0" smtClean="0"/>
              <a:t> Board of Directors</a:t>
            </a:r>
            <a:endParaRPr lang="en-US" dirty="0"/>
          </a:p>
          <a:p>
            <a:pPr lvl="1"/>
            <a:r>
              <a:rPr lang="en-US" dirty="0"/>
              <a:t>Consumer and Family Advocacy Organizations</a:t>
            </a:r>
          </a:p>
          <a:p>
            <a:pPr lvl="1"/>
            <a:r>
              <a:rPr lang="en-US" dirty="0"/>
              <a:t>Outside Clinical Liaisons</a:t>
            </a:r>
          </a:p>
          <a:p>
            <a:pPr lvl="1"/>
            <a:r>
              <a:rPr lang="en-US" dirty="0"/>
              <a:t>Third Party Payers</a:t>
            </a:r>
          </a:p>
          <a:p>
            <a:pPr lvl="1"/>
            <a:r>
              <a:rPr lang="en-US" dirty="0"/>
              <a:t>Policymaking and Regulating Entities</a:t>
            </a:r>
          </a:p>
          <a:p>
            <a:pPr lvl="1"/>
            <a:r>
              <a:rPr lang="en-US" dirty="0"/>
              <a:t>Organizations Involved in Training, Research, and Program Evaluation</a:t>
            </a:r>
          </a:p>
          <a:p>
            <a:pPr marL="457200" lvl="1" indent="0">
              <a:buNone/>
            </a:pPr>
            <a:endParaRPr lang="en-US" sz="1200" dirty="0"/>
          </a:p>
          <a:p>
            <a:pPr marL="457200" lvl="1" indent="0">
              <a:buNone/>
            </a:pPr>
            <a:r>
              <a:rPr lang="en-US" sz="1000" dirty="0"/>
              <a:t>(From </a:t>
            </a:r>
            <a:r>
              <a:rPr lang="en-US" sz="1000" dirty="0" err="1"/>
              <a:t>Talbott</a:t>
            </a:r>
            <a:r>
              <a:rPr lang="en-US" sz="1000" dirty="0"/>
              <a:t> &amp; Hales’ Textbook of Administrative Psychiatry)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2C2DF-DEA7-4210-AD66-2B900D6C05CD}" type="slidenum">
              <a:rPr lang="en-US" altLang="en-US" smtClean="0"/>
              <a:pPr/>
              <a:t>20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573715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3200" dirty="0"/>
              <a:t>Challenges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ROADBLOCKS TO CLINICAL LEADERSHIP</a:t>
            </a:r>
          </a:p>
          <a:p>
            <a:endParaRPr lang="en-US" dirty="0"/>
          </a:p>
          <a:p>
            <a:pPr lvl="1"/>
            <a:r>
              <a:rPr lang="en-US" sz="2400" dirty="0"/>
              <a:t>Getting a Seat at the Table</a:t>
            </a:r>
          </a:p>
          <a:p>
            <a:pPr lvl="1"/>
            <a:r>
              <a:rPr lang="en-US" sz="2400" dirty="0"/>
              <a:t>Establishing Protected Time</a:t>
            </a:r>
          </a:p>
          <a:p>
            <a:pPr lvl="1"/>
            <a:r>
              <a:rPr lang="en-US" sz="2400" dirty="0"/>
              <a:t>Navigating Old-School Attitudes </a:t>
            </a:r>
          </a:p>
          <a:p>
            <a:pPr lvl="1"/>
            <a:r>
              <a:rPr lang="en-US" sz="2400" dirty="0"/>
              <a:t>Keeping Work – Life Balance</a:t>
            </a:r>
          </a:p>
          <a:p>
            <a:pPr lvl="1"/>
            <a:r>
              <a:rPr lang="en-US" sz="2400" dirty="0"/>
              <a:t>Maintaining Collegiality with Colleagues</a:t>
            </a:r>
          </a:p>
          <a:p>
            <a:pPr lvl="1"/>
            <a:r>
              <a:rPr lang="en-US" sz="2400" dirty="0"/>
              <a:t>Developing Key Management Skills (formal education)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2C2DF-DEA7-4210-AD66-2B900D6C05CD}" type="slidenum">
              <a:rPr lang="en-US" altLang="en-US" smtClean="0"/>
              <a:pPr/>
              <a:t>21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044075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3200" dirty="0"/>
              <a:t>How to Get Physician Executive Jobs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Become a Board-Certified Clinician who has practiced for 3-5 years</a:t>
            </a:r>
          </a:p>
          <a:p>
            <a:pPr lvl="1"/>
            <a:r>
              <a:rPr lang="en-US" dirty="0"/>
              <a:t>Physicians respect other physicians most for their clinical work</a:t>
            </a:r>
          </a:p>
          <a:p>
            <a:pPr lvl="1"/>
            <a:r>
              <a:rPr lang="en-US" dirty="0"/>
              <a:t>Only gradually do they come to respect physician executives for their management skills. </a:t>
            </a:r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marL="457200" lvl="1" indent="0">
              <a:buNone/>
            </a:pPr>
            <a:endParaRPr lang="en-US" sz="1050" dirty="0"/>
          </a:p>
          <a:p>
            <a:pPr marL="457200" lvl="1" indent="0">
              <a:buNone/>
            </a:pPr>
            <a:endParaRPr lang="en-US" sz="1050" dirty="0"/>
          </a:p>
          <a:p>
            <a:pPr marL="457200" lvl="1" indent="0">
              <a:buNone/>
            </a:pPr>
            <a:endParaRPr lang="en-US" sz="1050" dirty="0"/>
          </a:p>
          <a:p>
            <a:pPr marL="457200" lvl="1" indent="0">
              <a:buNone/>
            </a:pPr>
            <a:r>
              <a:rPr lang="en-US" sz="1050" dirty="0"/>
              <a:t>(From ACPE’s Essentials of Medical Management)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2C2DF-DEA7-4210-AD66-2B900D6C05CD}" type="slidenum">
              <a:rPr lang="en-US" altLang="en-US" smtClean="0"/>
              <a:pPr/>
              <a:t>22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279511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3200" dirty="0"/>
              <a:t>How to Get Physician Executive Jobs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Get management experience</a:t>
            </a:r>
          </a:p>
          <a:p>
            <a:pPr lvl="1"/>
            <a:r>
              <a:rPr lang="en-US" dirty="0"/>
              <a:t>Volunteer to serve on and lead committees</a:t>
            </a:r>
          </a:p>
          <a:p>
            <a:pPr lvl="2"/>
            <a:r>
              <a:rPr lang="en-US" dirty="0"/>
              <a:t>Utilization review</a:t>
            </a:r>
          </a:p>
          <a:p>
            <a:pPr lvl="2"/>
            <a:r>
              <a:rPr lang="en-US" dirty="0"/>
              <a:t>Quality assurance</a:t>
            </a:r>
          </a:p>
          <a:p>
            <a:pPr lvl="2"/>
            <a:r>
              <a:rPr lang="en-US" dirty="0"/>
              <a:t>Privileging</a:t>
            </a:r>
          </a:p>
          <a:p>
            <a:pPr lvl="2"/>
            <a:r>
              <a:rPr lang="en-US" dirty="0"/>
              <a:t>Credentialing</a:t>
            </a:r>
          </a:p>
          <a:p>
            <a:pPr lvl="1"/>
            <a:r>
              <a:rPr lang="en-US" dirty="0"/>
              <a:t>Take a job as an elected officer</a:t>
            </a:r>
          </a:p>
          <a:p>
            <a:pPr lvl="1"/>
            <a:r>
              <a:rPr lang="en-US" dirty="0"/>
              <a:t>Work quality assurance part time</a:t>
            </a:r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marL="457200" lvl="1" indent="0">
              <a:buNone/>
            </a:pPr>
            <a:endParaRPr lang="en-US" dirty="0"/>
          </a:p>
          <a:p>
            <a:pPr marL="457200" lvl="1" indent="0">
              <a:buNone/>
            </a:pPr>
            <a:endParaRPr lang="en-US" sz="900" dirty="0"/>
          </a:p>
          <a:p>
            <a:pPr marL="457200" lvl="1" indent="0">
              <a:buNone/>
            </a:pPr>
            <a:r>
              <a:rPr lang="en-US" sz="1000" dirty="0"/>
              <a:t>(From ACPE’s Essentials of Medical Management)</a:t>
            </a:r>
          </a:p>
          <a:p>
            <a:pPr marL="457200" lvl="1" indent="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2C2DF-DEA7-4210-AD66-2B900D6C05CD}" type="slidenum">
              <a:rPr lang="en-US" altLang="en-US" smtClean="0"/>
              <a:pPr/>
              <a:t>23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012883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3200" dirty="0"/>
              <a:t>Key Skills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Fine tune your Interpersonal Communication Skills</a:t>
            </a:r>
          </a:p>
          <a:p>
            <a:r>
              <a:rPr lang="en-US" dirty="0"/>
              <a:t>Run short, effective meetings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2C2DF-DEA7-4210-AD66-2B900D6C05CD}" type="slidenum">
              <a:rPr lang="en-US" altLang="en-US" smtClean="0"/>
              <a:pPr/>
              <a:t>24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240354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3200" dirty="0"/>
              <a:t>How to Get Physician Executive Jobs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Network  - American Association of Psychiatric Administrators</a:t>
            </a:r>
          </a:p>
          <a:p>
            <a:r>
              <a:rPr lang="en-US" dirty="0" smtClean="0"/>
              <a:t>Get </a:t>
            </a:r>
            <a:r>
              <a:rPr lang="en-US" dirty="0"/>
              <a:t>Education</a:t>
            </a:r>
          </a:p>
          <a:p>
            <a:pPr lvl="1"/>
            <a:r>
              <a:rPr lang="en-US" dirty="0"/>
              <a:t>ACPE/AAPL trainings</a:t>
            </a:r>
          </a:p>
          <a:p>
            <a:pPr lvl="1"/>
            <a:r>
              <a:rPr lang="en-US" dirty="0"/>
              <a:t>Master’s </a:t>
            </a:r>
            <a:r>
              <a:rPr lang="en-US" dirty="0" smtClean="0"/>
              <a:t>degree (MBA vs MMM)</a:t>
            </a:r>
            <a:endParaRPr lang="en-US" dirty="0"/>
          </a:p>
          <a:p>
            <a:pPr lvl="1"/>
            <a:r>
              <a:rPr lang="en-US" dirty="0"/>
              <a:t>Evaluate benefits Vs </a:t>
            </a:r>
            <a:r>
              <a:rPr lang="en-US" dirty="0" smtClean="0"/>
              <a:t>investment</a:t>
            </a:r>
          </a:p>
          <a:p>
            <a:pPr marL="0" indent="0">
              <a:buNone/>
            </a:pPr>
            <a:r>
              <a:rPr lang="en-US" dirty="0" smtClean="0"/>
              <a:t>Q </a:t>
            </a:r>
            <a:r>
              <a:rPr lang="en-US" dirty="0"/>
              <a:t>: “What formal education do I need?”</a:t>
            </a:r>
          </a:p>
          <a:p>
            <a:pPr marL="0" indent="0">
              <a:buNone/>
            </a:pPr>
            <a:r>
              <a:rPr lang="en-US" dirty="0"/>
              <a:t>A : “ Everyone has a unique situation so evaluate your professional goals, current skills and create your own roadmap”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457200" lvl="1" indent="0">
              <a:buNone/>
            </a:pPr>
            <a:endParaRPr lang="en-US" sz="1050" dirty="0"/>
          </a:p>
          <a:p>
            <a:pPr marL="0" indent="0">
              <a:buNone/>
            </a:pPr>
            <a:endParaRPr lang="en-US" dirty="0"/>
          </a:p>
          <a:p>
            <a:pPr lvl="1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2C2DF-DEA7-4210-AD66-2B900D6C05CD}" type="slidenum">
              <a:rPr lang="en-US" altLang="en-US" smtClean="0"/>
              <a:pPr/>
              <a:t>25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86340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2" y="838200"/>
            <a:ext cx="8686801" cy="13716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>UPMC Behavioral Health </a:t>
            </a:r>
            <a:r>
              <a:rPr lang="en-US" dirty="0"/>
              <a:t>S</a:t>
            </a:r>
            <a:r>
              <a:rPr lang="en-US" dirty="0" smtClean="0"/>
              <a:t>ervice </a:t>
            </a:r>
            <a:r>
              <a:rPr lang="en-US" dirty="0"/>
              <a:t>L</a:t>
            </a:r>
            <a:r>
              <a:rPr lang="en-US" dirty="0" smtClean="0"/>
              <a:t>ine</a:t>
            </a:r>
            <a:br>
              <a:rPr lang="en-US" dirty="0" smtClean="0"/>
            </a:b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237111" y="2209800"/>
            <a:ext cx="6800202" cy="4191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80974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Rectangle 115"/>
          <p:cNvSpPr/>
          <p:nvPr/>
        </p:nvSpPr>
        <p:spPr>
          <a:xfrm>
            <a:off x="1903412" y="6019800"/>
            <a:ext cx="990600" cy="5334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pic>
        <p:nvPicPr>
          <p:cNvPr id="35845" name="Picture 169" descr="Service Area Providers"/>
          <p:cNvPicPr>
            <a:picLocks noChangeAspect="1" noChangeArrowheads="1"/>
          </p:cNvPicPr>
          <p:nvPr/>
        </p:nvPicPr>
        <p:blipFill>
          <a:blip r:embed="rId3" cstate="print"/>
          <a:srcRect l="2078" t="36105" r="2078" b="3502"/>
          <a:stretch>
            <a:fillRect/>
          </a:stretch>
        </p:blipFill>
        <p:spPr bwMode="auto">
          <a:xfrm>
            <a:off x="2055812" y="2012157"/>
            <a:ext cx="8237538" cy="4011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846" name="Picture 169" descr="Service Area Providers"/>
          <p:cNvPicPr>
            <a:picLocks noChangeArrowheads="1"/>
          </p:cNvPicPr>
          <p:nvPr/>
        </p:nvPicPr>
        <p:blipFill>
          <a:blip r:embed="rId3" cstate="print"/>
          <a:srcRect l="2078" t="36105" r="80818" b="26894"/>
          <a:stretch>
            <a:fillRect/>
          </a:stretch>
        </p:blipFill>
        <p:spPr bwMode="auto">
          <a:xfrm>
            <a:off x="7618415" y="4856165"/>
            <a:ext cx="2670175" cy="1296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5847" name="Text Box 3"/>
          <p:cNvSpPr txBox="1">
            <a:spLocks noChangeArrowheads="1"/>
          </p:cNvSpPr>
          <p:nvPr/>
        </p:nvSpPr>
        <p:spPr bwMode="auto">
          <a:xfrm>
            <a:off x="3663952" y="4545013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457200"/>
            <a:endParaRPr lang="en-US">
              <a:solidFill>
                <a:srgbClr val="000000"/>
              </a:solidFill>
            </a:endParaRPr>
          </a:p>
        </p:txBody>
      </p:sp>
      <p:sp>
        <p:nvSpPr>
          <p:cNvPr id="35849" name="Oval 82"/>
          <p:cNvSpPr>
            <a:spLocks noChangeAspect="1" noChangeArrowheads="1"/>
          </p:cNvSpPr>
          <p:nvPr/>
        </p:nvSpPr>
        <p:spPr bwMode="auto">
          <a:xfrm>
            <a:off x="7280275" y="2668590"/>
            <a:ext cx="228600" cy="230187"/>
          </a:xfrm>
          <a:prstGeom prst="ellips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pPr defTabSz="457200"/>
            <a:endParaRPr lang="en-US">
              <a:solidFill>
                <a:srgbClr val="000000"/>
              </a:solidFill>
            </a:endParaRPr>
          </a:p>
        </p:txBody>
      </p:sp>
      <p:sp>
        <p:nvSpPr>
          <p:cNvPr id="35852" name="Oval 87"/>
          <p:cNvSpPr>
            <a:spLocks noChangeArrowheads="1"/>
          </p:cNvSpPr>
          <p:nvPr/>
        </p:nvSpPr>
        <p:spPr bwMode="auto">
          <a:xfrm>
            <a:off x="6678612" y="3265488"/>
            <a:ext cx="228600" cy="228600"/>
          </a:xfrm>
          <a:prstGeom prst="ellips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pPr defTabSz="457200"/>
            <a:endParaRPr lang="en-US">
              <a:solidFill>
                <a:srgbClr val="000000"/>
              </a:solidFill>
            </a:endParaRPr>
          </a:p>
        </p:txBody>
      </p:sp>
      <p:sp>
        <p:nvSpPr>
          <p:cNvPr id="35853" name="Oval 88"/>
          <p:cNvSpPr>
            <a:spLocks noChangeArrowheads="1"/>
          </p:cNvSpPr>
          <p:nvPr/>
        </p:nvSpPr>
        <p:spPr bwMode="auto">
          <a:xfrm>
            <a:off x="5399087" y="3789363"/>
            <a:ext cx="228600" cy="228600"/>
          </a:xfrm>
          <a:prstGeom prst="ellips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pPr defTabSz="457200"/>
            <a:endParaRPr lang="en-US">
              <a:solidFill>
                <a:srgbClr val="000000"/>
              </a:solidFill>
            </a:endParaRPr>
          </a:p>
        </p:txBody>
      </p:sp>
      <p:sp>
        <p:nvSpPr>
          <p:cNvPr id="35854" name="Oval 89"/>
          <p:cNvSpPr>
            <a:spLocks noChangeArrowheads="1"/>
          </p:cNvSpPr>
          <p:nvPr/>
        </p:nvSpPr>
        <p:spPr bwMode="auto">
          <a:xfrm>
            <a:off x="3810000" y="3570288"/>
            <a:ext cx="228600" cy="228600"/>
          </a:xfrm>
          <a:prstGeom prst="ellips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pPr defTabSz="457200"/>
            <a:endParaRPr lang="en-US">
              <a:solidFill>
                <a:srgbClr val="000000"/>
              </a:solidFill>
            </a:endParaRPr>
          </a:p>
        </p:txBody>
      </p:sp>
      <p:pic>
        <p:nvPicPr>
          <p:cNvPr id="35855" name="Picture 93"/>
          <p:cNvPicPr>
            <a:picLocks noChangeAspect="1" noChangeArrowheads="1"/>
          </p:cNvPicPr>
          <p:nvPr/>
        </p:nvPicPr>
        <p:blipFill>
          <a:blip r:embed="rId4" cstate="print"/>
          <a:srcRect l="62500" t="21875" r="34375" b="65625"/>
          <a:stretch>
            <a:fillRect/>
          </a:stretch>
        </p:blipFill>
        <p:spPr bwMode="auto">
          <a:xfrm>
            <a:off x="6089653" y="2855915"/>
            <a:ext cx="9525" cy="34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5857" name="Rectangle 27"/>
          <p:cNvSpPr>
            <a:spLocks noChangeArrowheads="1"/>
          </p:cNvSpPr>
          <p:nvPr/>
        </p:nvSpPr>
        <p:spPr bwMode="auto">
          <a:xfrm>
            <a:off x="1979612" y="457201"/>
            <a:ext cx="5791200" cy="3201988"/>
          </a:xfrm>
          <a:prstGeom prst="rect">
            <a:avLst/>
          </a:prstGeom>
          <a:noFill/>
          <a:ln w="57150" cmpd="thickThin">
            <a:noFill/>
            <a:miter lim="800000"/>
            <a:headEnd/>
            <a:tailEnd/>
          </a:ln>
        </p:spPr>
        <p:txBody>
          <a:bodyPr lIns="92075" tIns="46038" rIns="92075" bIns="46038"/>
          <a:lstStyle/>
          <a:p>
            <a:pPr marL="342900" indent="-342900" defTabSz="457200">
              <a:spcBef>
                <a:spcPts val="575"/>
              </a:spcBef>
              <a:buFontTx/>
              <a:buChar char="•"/>
            </a:pPr>
            <a:endParaRPr lang="en-US" dirty="0">
              <a:solidFill>
                <a:srgbClr val="1F497D"/>
              </a:solidFill>
              <a:latin typeface="Calibri" pitchFamily="34" charset="0"/>
            </a:endParaRPr>
          </a:p>
        </p:txBody>
      </p:sp>
      <p:sp>
        <p:nvSpPr>
          <p:cNvPr id="176" name="Rounded Rectangular Callout 175"/>
          <p:cNvSpPr/>
          <p:nvPr/>
        </p:nvSpPr>
        <p:spPr>
          <a:xfrm>
            <a:off x="1979615" y="3276602"/>
            <a:ext cx="1317625" cy="687387"/>
          </a:xfrm>
          <a:prstGeom prst="wedgeRoundRectCallout">
            <a:avLst>
              <a:gd name="adj1" fmla="val 91940"/>
              <a:gd name="adj2" fmla="val 13146"/>
              <a:gd name="adj3" fmla="val 16667"/>
            </a:avLst>
          </a:prstGeom>
          <a:solidFill>
            <a:schemeClr val="bg1"/>
          </a:solidFill>
          <a:ln w="57150">
            <a:solidFill>
              <a:schemeClr val="accent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>
              <a:defRPr/>
            </a:pPr>
            <a:r>
              <a:rPr lang="en-US" sz="1200" b="1" dirty="0">
                <a:solidFill>
                  <a:prstClr val="black"/>
                </a:solidFill>
              </a:rPr>
              <a:t>Lenox Hill</a:t>
            </a:r>
          </a:p>
          <a:p>
            <a:pPr algn="ctr" defTabSz="457200">
              <a:defRPr/>
            </a:pPr>
            <a:r>
              <a:rPr lang="en-US" sz="1200" dirty="0">
                <a:solidFill>
                  <a:prstClr val="black"/>
                </a:solidFill>
              </a:rPr>
              <a:t>28 Psych Beds</a:t>
            </a:r>
          </a:p>
        </p:txBody>
      </p:sp>
      <p:sp>
        <p:nvSpPr>
          <p:cNvPr id="35862" name="Oval 84"/>
          <p:cNvSpPr>
            <a:spLocks noChangeArrowheads="1"/>
          </p:cNvSpPr>
          <p:nvPr/>
        </p:nvSpPr>
        <p:spPr bwMode="auto">
          <a:xfrm>
            <a:off x="2284412" y="5632871"/>
            <a:ext cx="228600" cy="228600"/>
          </a:xfrm>
          <a:prstGeom prst="ellips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pPr defTabSz="457200"/>
            <a:endParaRPr lang="en-US">
              <a:solidFill>
                <a:srgbClr val="000000"/>
              </a:solidFill>
            </a:endParaRPr>
          </a:p>
        </p:txBody>
      </p:sp>
      <p:sp>
        <p:nvSpPr>
          <p:cNvPr id="178" name="Rounded Rectangular Callout 177"/>
          <p:cNvSpPr/>
          <p:nvPr/>
        </p:nvSpPr>
        <p:spPr bwMode="auto">
          <a:xfrm>
            <a:off x="2665415" y="5359400"/>
            <a:ext cx="1523999" cy="1498600"/>
          </a:xfrm>
          <a:prstGeom prst="wedgeRoundRectCallout">
            <a:avLst>
              <a:gd name="adj1" fmla="val -61091"/>
              <a:gd name="adj2" fmla="val -23078"/>
              <a:gd name="adj3" fmla="val 16667"/>
            </a:avLst>
          </a:prstGeom>
          <a:solidFill>
            <a:schemeClr val="bg1"/>
          </a:solidFill>
          <a:ln w="57150">
            <a:solidFill>
              <a:schemeClr val="accent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>
              <a:defRPr/>
            </a:pPr>
            <a:r>
              <a:rPr lang="en-US" sz="1100" b="1" dirty="0">
                <a:solidFill>
                  <a:prstClr val="black"/>
                </a:solidFill>
              </a:rPr>
              <a:t>SIUH-South</a:t>
            </a:r>
          </a:p>
          <a:p>
            <a:pPr algn="ctr" defTabSz="457200">
              <a:defRPr/>
            </a:pPr>
            <a:r>
              <a:rPr lang="en-US" sz="1100" dirty="0">
                <a:solidFill>
                  <a:prstClr val="black"/>
                </a:solidFill>
              </a:rPr>
              <a:t>35 Psych Beds</a:t>
            </a:r>
          </a:p>
          <a:p>
            <a:pPr algn="ctr" defTabSz="457200">
              <a:defRPr/>
            </a:pPr>
            <a:r>
              <a:rPr lang="en-US" sz="1100" dirty="0">
                <a:solidFill>
                  <a:prstClr val="black"/>
                </a:solidFill>
              </a:rPr>
              <a:t>24 SU Rehab Beds</a:t>
            </a:r>
          </a:p>
          <a:p>
            <a:pPr algn="ctr" defTabSz="457200">
              <a:defRPr/>
            </a:pPr>
            <a:r>
              <a:rPr lang="en-US" sz="1100" dirty="0">
                <a:solidFill>
                  <a:prstClr val="black"/>
                </a:solidFill>
              </a:rPr>
              <a:t>23 Detox  Beds (licensed for 56  Detox)</a:t>
            </a:r>
          </a:p>
        </p:txBody>
      </p:sp>
      <p:sp>
        <p:nvSpPr>
          <p:cNvPr id="180" name="Rounded Rectangular Callout 179"/>
          <p:cNvSpPr/>
          <p:nvPr/>
        </p:nvSpPr>
        <p:spPr>
          <a:xfrm>
            <a:off x="3848103" y="4017966"/>
            <a:ext cx="1436687" cy="688975"/>
          </a:xfrm>
          <a:prstGeom prst="wedgeRoundRectCallout">
            <a:avLst>
              <a:gd name="adj1" fmla="val 57789"/>
              <a:gd name="adj2" fmla="val -58563"/>
              <a:gd name="adj3" fmla="val 16667"/>
            </a:avLst>
          </a:prstGeom>
          <a:solidFill>
            <a:schemeClr val="bg1"/>
          </a:solidFill>
          <a:ln w="57150">
            <a:solidFill>
              <a:schemeClr val="accent3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>
              <a:defRPr/>
            </a:pPr>
            <a:r>
              <a:rPr lang="en-US" sz="1200" b="1" dirty="0">
                <a:solidFill>
                  <a:prstClr val="black"/>
                </a:solidFill>
              </a:rPr>
              <a:t>ZHH</a:t>
            </a:r>
          </a:p>
          <a:p>
            <a:pPr algn="ctr" defTabSz="457200">
              <a:defRPr/>
            </a:pPr>
            <a:r>
              <a:rPr lang="en-US" sz="1200" dirty="0">
                <a:solidFill>
                  <a:prstClr val="black"/>
                </a:solidFill>
              </a:rPr>
              <a:t>222 Psych Beds</a:t>
            </a:r>
          </a:p>
        </p:txBody>
      </p:sp>
      <p:sp>
        <p:nvSpPr>
          <p:cNvPr id="185" name="Rounded Rectangular Callout 184"/>
          <p:cNvSpPr/>
          <p:nvPr/>
        </p:nvSpPr>
        <p:spPr bwMode="auto">
          <a:xfrm>
            <a:off x="7131107" y="3088237"/>
            <a:ext cx="1317571" cy="688976"/>
          </a:xfrm>
          <a:prstGeom prst="wedgeRoundRectCallout">
            <a:avLst>
              <a:gd name="adj1" fmla="val -64739"/>
              <a:gd name="adj2" fmla="val -7809"/>
              <a:gd name="adj3" fmla="val 16667"/>
            </a:avLst>
          </a:prstGeom>
          <a:solidFill>
            <a:schemeClr val="bg1"/>
          </a:solidFill>
          <a:ln w="57150">
            <a:solidFill>
              <a:schemeClr val="accent6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>
              <a:defRPr/>
            </a:pPr>
            <a:r>
              <a:rPr lang="en-US" sz="1200" b="1" dirty="0">
                <a:solidFill>
                  <a:prstClr val="black"/>
                </a:solidFill>
              </a:rPr>
              <a:t>Syosset</a:t>
            </a:r>
          </a:p>
          <a:p>
            <a:pPr algn="ctr" defTabSz="457200">
              <a:defRPr/>
            </a:pPr>
            <a:r>
              <a:rPr lang="en-US" sz="1200" dirty="0">
                <a:solidFill>
                  <a:prstClr val="black"/>
                </a:solidFill>
              </a:rPr>
              <a:t>20 Psych Beds</a:t>
            </a:r>
          </a:p>
        </p:txBody>
      </p:sp>
      <p:sp>
        <p:nvSpPr>
          <p:cNvPr id="184" name="Rounded Rectangular Callout 183"/>
          <p:cNvSpPr/>
          <p:nvPr/>
        </p:nvSpPr>
        <p:spPr bwMode="auto">
          <a:xfrm>
            <a:off x="8532815" y="2263776"/>
            <a:ext cx="1317625" cy="687523"/>
          </a:xfrm>
          <a:prstGeom prst="wedgeRoundRectCallout">
            <a:avLst>
              <a:gd name="adj1" fmla="val -123759"/>
              <a:gd name="adj2" fmla="val 29799"/>
              <a:gd name="adj3" fmla="val 16667"/>
            </a:avLst>
          </a:prstGeom>
          <a:solidFill>
            <a:schemeClr val="bg1"/>
          </a:solidFill>
          <a:ln w="57150">
            <a:solidFill>
              <a:schemeClr val="accent6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>
              <a:defRPr/>
            </a:pPr>
            <a:r>
              <a:rPr lang="en-US" sz="1200" b="1" dirty="0">
                <a:solidFill>
                  <a:prstClr val="black"/>
                </a:solidFill>
              </a:rPr>
              <a:t>Huntington</a:t>
            </a:r>
          </a:p>
          <a:p>
            <a:pPr algn="ctr" defTabSz="457200">
              <a:defRPr/>
            </a:pPr>
            <a:r>
              <a:rPr lang="en-US" sz="1200" dirty="0">
                <a:solidFill>
                  <a:prstClr val="black"/>
                </a:solidFill>
              </a:rPr>
              <a:t>21 Psych Beds</a:t>
            </a:r>
          </a:p>
        </p:txBody>
      </p:sp>
      <p:sp>
        <p:nvSpPr>
          <p:cNvPr id="35899" name="Oval 87"/>
          <p:cNvSpPr>
            <a:spLocks noChangeArrowheads="1"/>
          </p:cNvSpPr>
          <p:nvPr/>
        </p:nvSpPr>
        <p:spPr bwMode="auto">
          <a:xfrm>
            <a:off x="7237412" y="4298951"/>
            <a:ext cx="228600" cy="228600"/>
          </a:xfrm>
          <a:prstGeom prst="ellips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pPr defTabSz="457200"/>
            <a:endParaRPr lang="en-US">
              <a:solidFill>
                <a:srgbClr val="000000"/>
              </a:solidFill>
            </a:endParaRPr>
          </a:p>
        </p:txBody>
      </p:sp>
      <p:sp>
        <p:nvSpPr>
          <p:cNvPr id="118" name="Rounded Rectangular Callout 117"/>
          <p:cNvSpPr/>
          <p:nvPr/>
        </p:nvSpPr>
        <p:spPr bwMode="auto">
          <a:xfrm>
            <a:off x="7816783" y="4445238"/>
            <a:ext cx="2003425" cy="2336563"/>
          </a:xfrm>
          <a:prstGeom prst="wedgeRoundRectCallout">
            <a:avLst>
              <a:gd name="adj1" fmla="val -74847"/>
              <a:gd name="adj2" fmla="val -55476"/>
              <a:gd name="adj3" fmla="val 16667"/>
            </a:avLst>
          </a:prstGeom>
          <a:solidFill>
            <a:schemeClr val="bg1"/>
          </a:solidFill>
          <a:ln w="57150">
            <a:solidFill>
              <a:schemeClr val="accent6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>
              <a:defRPr/>
            </a:pPr>
            <a:r>
              <a:rPr lang="en-US" sz="1200" b="1" dirty="0">
                <a:solidFill>
                  <a:prstClr val="black"/>
                </a:solidFill>
              </a:rPr>
              <a:t>South Oaks</a:t>
            </a:r>
          </a:p>
          <a:p>
            <a:pPr marL="171450"/>
            <a:r>
              <a:rPr lang="en-US" sz="1200" b="1" dirty="0">
                <a:solidFill>
                  <a:schemeClr val="tx1">
                    <a:lumMod val="50000"/>
                  </a:schemeClr>
                </a:solidFill>
              </a:rPr>
              <a:t>145 Psych Beds</a:t>
            </a:r>
          </a:p>
          <a:p>
            <a:pPr marL="171450"/>
            <a:r>
              <a:rPr lang="en-US" sz="1200" dirty="0">
                <a:solidFill>
                  <a:schemeClr val="tx1">
                    <a:lumMod val="50000"/>
                  </a:schemeClr>
                </a:solidFill>
              </a:rPr>
              <a:t>  54 Adult</a:t>
            </a:r>
          </a:p>
          <a:p>
            <a:pPr marL="171450"/>
            <a:r>
              <a:rPr lang="en-US" sz="1200" dirty="0">
                <a:solidFill>
                  <a:schemeClr val="tx1">
                    <a:lumMod val="50000"/>
                  </a:schemeClr>
                </a:solidFill>
              </a:rPr>
              <a:t>  26 Geriatric</a:t>
            </a:r>
          </a:p>
          <a:p>
            <a:pPr marL="171450"/>
            <a:r>
              <a:rPr lang="en-US" sz="1200" dirty="0">
                <a:solidFill>
                  <a:schemeClr val="tx1">
                    <a:lumMod val="50000"/>
                  </a:schemeClr>
                </a:solidFill>
              </a:rPr>
              <a:t>  50 Adolescent</a:t>
            </a:r>
          </a:p>
          <a:p>
            <a:pPr marL="171450"/>
            <a:r>
              <a:rPr lang="en-US" sz="1200" dirty="0">
                <a:solidFill>
                  <a:schemeClr val="tx1">
                    <a:lumMod val="50000"/>
                  </a:schemeClr>
                </a:solidFill>
              </a:rPr>
              <a:t>  15 Pre-Adolescent</a:t>
            </a:r>
            <a:endParaRPr lang="en-US" sz="1200" dirty="0">
              <a:solidFill>
                <a:prstClr val="black"/>
              </a:solidFill>
            </a:endParaRPr>
          </a:p>
          <a:p>
            <a:pPr algn="ctr" defTabSz="457200">
              <a:defRPr/>
            </a:pPr>
            <a:r>
              <a:rPr lang="en-US" sz="1200" b="1" dirty="0">
                <a:solidFill>
                  <a:prstClr val="black"/>
                </a:solidFill>
              </a:rPr>
              <a:t>52 Sub Abuse Beds</a:t>
            </a:r>
          </a:p>
          <a:p>
            <a:pPr algn="ctr" defTabSz="457200">
              <a:defRPr/>
            </a:pPr>
            <a:r>
              <a:rPr lang="en-US" sz="1200" dirty="0">
                <a:solidFill>
                  <a:prstClr val="black"/>
                </a:solidFill>
              </a:rPr>
              <a:t>24 Detox Beds</a:t>
            </a:r>
          </a:p>
          <a:p>
            <a:pPr algn="ctr" defTabSz="457200">
              <a:defRPr/>
            </a:pPr>
            <a:r>
              <a:rPr lang="en-US" sz="1200" dirty="0">
                <a:solidFill>
                  <a:prstClr val="black"/>
                </a:solidFill>
              </a:rPr>
              <a:t>28 SU Rehab Beds</a:t>
            </a:r>
          </a:p>
        </p:txBody>
      </p:sp>
      <p:sp>
        <p:nvSpPr>
          <p:cNvPr id="115" name="Oval 88"/>
          <p:cNvSpPr>
            <a:spLocks noChangeArrowheads="1"/>
          </p:cNvSpPr>
          <p:nvPr/>
        </p:nvSpPr>
        <p:spPr bwMode="auto">
          <a:xfrm>
            <a:off x="3960812" y="2895600"/>
            <a:ext cx="228600" cy="228600"/>
          </a:xfrm>
          <a:prstGeom prst="ellips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pPr defTabSz="457200"/>
            <a:endParaRPr lang="en-US">
              <a:solidFill>
                <a:srgbClr val="000000"/>
              </a:solidFill>
            </a:endParaRPr>
          </a:p>
        </p:txBody>
      </p:sp>
      <p:sp>
        <p:nvSpPr>
          <p:cNvPr id="117" name="Oval 88"/>
          <p:cNvSpPr>
            <a:spLocks noChangeArrowheads="1"/>
          </p:cNvSpPr>
          <p:nvPr/>
        </p:nvSpPr>
        <p:spPr bwMode="auto">
          <a:xfrm>
            <a:off x="4646612" y="2971800"/>
            <a:ext cx="228600" cy="228600"/>
          </a:xfrm>
          <a:prstGeom prst="ellips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pPr defTabSz="457200"/>
            <a:endParaRPr lang="en-US">
              <a:solidFill>
                <a:srgbClr val="000000"/>
              </a:solidFill>
            </a:endParaRPr>
          </a:p>
        </p:txBody>
      </p:sp>
      <p:sp>
        <p:nvSpPr>
          <p:cNvPr id="122" name="Rectangular Callout 121"/>
          <p:cNvSpPr/>
          <p:nvPr/>
        </p:nvSpPr>
        <p:spPr>
          <a:xfrm>
            <a:off x="4646612" y="2133600"/>
            <a:ext cx="1219200" cy="533400"/>
          </a:xfrm>
          <a:prstGeom prst="wedgeRectCallout">
            <a:avLst>
              <a:gd name="adj1" fmla="val -42089"/>
              <a:gd name="adj2" fmla="val 120565"/>
            </a:avLst>
          </a:prstGeom>
          <a:ln w="57150">
            <a:solidFill>
              <a:schemeClr val="accent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457200">
              <a:defRPr/>
            </a:pPr>
            <a:r>
              <a:rPr lang="en-US" sz="1200" b="1" dirty="0">
                <a:solidFill>
                  <a:prstClr val="black"/>
                </a:solidFill>
              </a:rPr>
              <a:t>NWHC</a:t>
            </a:r>
          </a:p>
          <a:p>
            <a:pPr algn="ctr" defTabSz="457200">
              <a:defRPr/>
            </a:pPr>
            <a:r>
              <a:rPr lang="en-US" sz="1200" b="1" dirty="0">
                <a:solidFill>
                  <a:prstClr val="black"/>
                </a:solidFill>
              </a:rPr>
              <a:t>15 Psych Beds</a:t>
            </a:r>
          </a:p>
        </p:txBody>
      </p:sp>
      <p:sp>
        <p:nvSpPr>
          <p:cNvPr id="123" name="Rounded Rectangular Callout 122"/>
          <p:cNvSpPr/>
          <p:nvPr/>
        </p:nvSpPr>
        <p:spPr>
          <a:xfrm>
            <a:off x="2055815" y="2133602"/>
            <a:ext cx="1470025" cy="839787"/>
          </a:xfrm>
          <a:prstGeom prst="wedgeRoundRectCallout">
            <a:avLst>
              <a:gd name="adj1" fmla="val 90821"/>
              <a:gd name="adj2" fmla="val 49621"/>
              <a:gd name="adj3" fmla="val 16667"/>
            </a:avLst>
          </a:prstGeom>
          <a:solidFill>
            <a:schemeClr val="bg1"/>
          </a:solidFill>
          <a:ln w="57150">
            <a:solidFill>
              <a:schemeClr val="accent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>
              <a:defRPr/>
            </a:pPr>
            <a:r>
              <a:rPr lang="en-US" sz="1200" b="1" dirty="0">
                <a:solidFill>
                  <a:prstClr val="black"/>
                </a:solidFill>
              </a:rPr>
              <a:t>Phelps Hosp.</a:t>
            </a:r>
          </a:p>
          <a:p>
            <a:pPr algn="ctr" defTabSz="457200">
              <a:defRPr/>
            </a:pPr>
            <a:r>
              <a:rPr lang="en-US" sz="1200" dirty="0">
                <a:solidFill>
                  <a:prstClr val="black"/>
                </a:solidFill>
              </a:rPr>
              <a:t>22 Psych Beds</a:t>
            </a:r>
          </a:p>
          <a:p>
            <a:pPr algn="ctr" defTabSz="457200">
              <a:defRPr/>
            </a:pPr>
            <a:r>
              <a:rPr lang="en-US" sz="1200" dirty="0">
                <a:solidFill>
                  <a:prstClr val="black"/>
                </a:solidFill>
              </a:rPr>
              <a:t>42 SU Rehab Beds</a:t>
            </a:r>
          </a:p>
        </p:txBody>
      </p:sp>
      <p:grpSp>
        <p:nvGrpSpPr>
          <p:cNvPr id="2" name="Group 1"/>
          <p:cNvGrpSpPr/>
          <p:nvPr/>
        </p:nvGrpSpPr>
        <p:grpSpPr>
          <a:xfrm>
            <a:off x="1586523" y="399616"/>
            <a:ext cx="3501833" cy="1689868"/>
            <a:chOff x="64110" y="299712"/>
            <a:chExt cx="3501833" cy="1267401"/>
          </a:xfrm>
        </p:grpSpPr>
        <p:cxnSp>
          <p:nvCxnSpPr>
            <p:cNvPr id="137" name="Straight Connector 136"/>
            <p:cNvCxnSpPr/>
            <p:nvPr/>
          </p:nvCxnSpPr>
          <p:spPr>
            <a:xfrm>
              <a:off x="122801" y="479146"/>
              <a:ext cx="264795" cy="0"/>
            </a:xfrm>
            <a:prstGeom prst="line">
              <a:avLst/>
            </a:prstGeom>
            <a:ln>
              <a:solidFill>
                <a:srgbClr val="0070C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38" name="TextBox 137"/>
            <p:cNvSpPr txBox="1"/>
            <p:nvPr/>
          </p:nvSpPr>
          <p:spPr>
            <a:xfrm>
              <a:off x="346566" y="333631"/>
              <a:ext cx="3215640" cy="20774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dirty="0"/>
                <a:t>Northwest Region Inpatient </a:t>
              </a:r>
              <a:r>
                <a:rPr lang="en-US" sz="1200" dirty="0" smtClean="0"/>
                <a:t>Psychiatry units</a:t>
              </a:r>
              <a:endParaRPr lang="en-US" sz="1200" dirty="0"/>
            </a:p>
          </p:txBody>
        </p:sp>
        <p:cxnSp>
          <p:nvCxnSpPr>
            <p:cNvPr id="139" name="Straight Connector 138"/>
            <p:cNvCxnSpPr/>
            <p:nvPr/>
          </p:nvCxnSpPr>
          <p:spPr>
            <a:xfrm>
              <a:off x="122801" y="631597"/>
              <a:ext cx="264795" cy="0"/>
            </a:xfrm>
            <a:prstGeom prst="line">
              <a:avLst/>
            </a:prstGeom>
            <a:ln>
              <a:solidFill>
                <a:srgbClr val="92D05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40" name="TextBox 139"/>
            <p:cNvSpPr txBox="1"/>
            <p:nvPr/>
          </p:nvSpPr>
          <p:spPr>
            <a:xfrm>
              <a:off x="347446" y="488447"/>
              <a:ext cx="3215640" cy="20774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dirty="0" smtClean="0"/>
                <a:t>Central </a:t>
              </a:r>
              <a:r>
                <a:rPr lang="en-US" sz="1200" dirty="0"/>
                <a:t>Region Inpatient Psychiatry Units</a:t>
              </a:r>
            </a:p>
          </p:txBody>
        </p:sp>
        <p:cxnSp>
          <p:nvCxnSpPr>
            <p:cNvPr id="141" name="Straight Connector 140"/>
            <p:cNvCxnSpPr/>
            <p:nvPr/>
          </p:nvCxnSpPr>
          <p:spPr>
            <a:xfrm>
              <a:off x="122801" y="773110"/>
              <a:ext cx="264795" cy="0"/>
            </a:xfrm>
            <a:prstGeom prst="line">
              <a:avLst/>
            </a:prstGeom>
            <a:ln>
              <a:solidFill>
                <a:srgbClr val="FF99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42" name="TextBox 141"/>
            <p:cNvSpPr txBox="1"/>
            <p:nvPr/>
          </p:nvSpPr>
          <p:spPr>
            <a:xfrm>
              <a:off x="339405" y="626946"/>
              <a:ext cx="3215640" cy="20774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dirty="0"/>
                <a:t>Eastern Region Inpatient Psychiatry Units</a:t>
              </a:r>
            </a:p>
          </p:txBody>
        </p:sp>
        <p:sp>
          <p:nvSpPr>
            <p:cNvPr id="143" name="Oval 142"/>
            <p:cNvSpPr/>
            <p:nvPr/>
          </p:nvSpPr>
          <p:spPr>
            <a:xfrm>
              <a:off x="87558" y="863799"/>
              <a:ext cx="300038" cy="96054"/>
            </a:xfrm>
            <a:prstGeom prst="ellipse">
              <a:avLst/>
            </a:prstGeom>
            <a:noFill/>
            <a:ln w="28575">
              <a:solidFill>
                <a:schemeClr val="tx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4" name="TextBox 143"/>
            <p:cNvSpPr txBox="1"/>
            <p:nvPr/>
          </p:nvSpPr>
          <p:spPr>
            <a:xfrm>
              <a:off x="350303" y="804447"/>
              <a:ext cx="3215640" cy="30008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ts val="1200"/>
                </a:lnSpc>
              </a:pPr>
              <a:r>
                <a:rPr lang="en-US" sz="1200" dirty="0"/>
                <a:t>Facility with Outpatient Mental Health and Substance Abuse Programs</a:t>
              </a:r>
            </a:p>
          </p:txBody>
        </p:sp>
        <p:sp>
          <p:nvSpPr>
            <p:cNvPr id="145" name="Oval 144"/>
            <p:cNvSpPr/>
            <p:nvPr/>
          </p:nvSpPr>
          <p:spPr>
            <a:xfrm>
              <a:off x="87558" y="1130373"/>
              <a:ext cx="300038" cy="96054"/>
            </a:xfrm>
            <a:prstGeom prst="ellipse">
              <a:avLst/>
            </a:prstGeom>
            <a:noFill/>
            <a:ln w="28575">
              <a:solidFill>
                <a:srgbClr val="7030A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6" name="TextBox 145"/>
            <p:cNvSpPr txBox="1"/>
            <p:nvPr/>
          </p:nvSpPr>
          <p:spPr>
            <a:xfrm>
              <a:off x="335595" y="1068237"/>
              <a:ext cx="3215640" cy="20774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dirty="0"/>
                <a:t>Facility with </a:t>
              </a:r>
              <a:r>
                <a:rPr lang="en-US" sz="1200" dirty="0" smtClean="0"/>
                <a:t>Outpatient clinics</a:t>
              </a:r>
              <a:endParaRPr lang="en-US" sz="1200" dirty="0"/>
            </a:p>
          </p:txBody>
        </p:sp>
        <p:sp>
          <p:nvSpPr>
            <p:cNvPr id="147" name="TextBox 146"/>
            <p:cNvSpPr txBox="1"/>
            <p:nvPr/>
          </p:nvSpPr>
          <p:spPr>
            <a:xfrm>
              <a:off x="331785" y="1220864"/>
              <a:ext cx="3215640" cy="34624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dirty="0"/>
                <a:t>Facility with Substance Abuse Inpatient Beds</a:t>
              </a:r>
            </a:p>
          </p:txBody>
        </p:sp>
        <p:sp>
          <p:nvSpPr>
            <p:cNvPr id="148" name="Rectangle 147"/>
            <p:cNvSpPr/>
            <p:nvPr/>
          </p:nvSpPr>
          <p:spPr>
            <a:xfrm>
              <a:off x="64110" y="299712"/>
              <a:ext cx="3391559" cy="1175852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49" name="TextBox 148"/>
          <p:cNvSpPr txBox="1"/>
          <p:nvPr/>
        </p:nvSpPr>
        <p:spPr>
          <a:xfrm>
            <a:off x="1522413" y="-76280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28600" indent="-228600" algn="ctr"/>
            <a:r>
              <a:rPr lang="en-US" sz="2400" b="1" i="1" dirty="0">
                <a:solidFill>
                  <a:schemeClr val="accent1">
                    <a:lumMod val="75000"/>
                  </a:schemeClr>
                </a:solidFill>
              </a:rPr>
              <a:t>Northwell</a:t>
            </a:r>
            <a:r>
              <a:rPr lang="en-US" sz="2400" b="1" dirty="0">
                <a:solidFill>
                  <a:schemeClr val="accent1">
                    <a:lumMod val="75000"/>
                  </a:schemeClr>
                </a:solidFill>
              </a:rPr>
              <a:t> Behavioral Health Programs</a:t>
            </a:r>
          </a:p>
        </p:txBody>
      </p:sp>
      <p:sp>
        <p:nvSpPr>
          <p:cNvPr id="150" name="TextBox 149"/>
          <p:cNvSpPr txBox="1"/>
          <p:nvPr/>
        </p:nvSpPr>
        <p:spPr>
          <a:xfrm>
            <a:off x="6551614" y="347026"/>
            <a:ext cx="4137991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100" b="1" dirty="0"/>
              <a:t>508 Inpatient Psychiatry Beds in 10 locations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100" b="1" dirty="0"/>
              <a:t>141 Substance Abuse Beds in 3 locations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100" b="1" dirty="0"/>
              <a:t>12,000+ Inpatient Psychiatry Discharges (annualized 2016)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100" b="1" dirty="0"/>
              <a:t>6,000+ Substance Abuse Discharges (annualized)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100" b="1" dirty="0"/>
              <a:t>Overall Inpatient Occupancy     85%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100" b="1" dirty="0"/>
              <a:t>Outpatient Volume = 335119 visits (annualized)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100" b="1" dirty="0"/>
              <a:t>Outpatient Registrants = 15384 (annualized)</a:t>
            </a:r>
          </a:p>
        </p:txBody>
      </p:sp>
      <p:sp>
        <p:nvSpPr>
          <p:cNvPr id="152" name="Oval 151"/>
          <p:cNvSpPr/>
          <p:nvPr/>
        </p:nvSpPr>
        <p:spPr>
          <a:xfrm>
            <a:off x="1992923" y="1992190"/>
            <a:ext cx="1600200" cy="1154163"/>
          </a:xfrm>
          <a:prstGeom prst="ellipse">
            <a:avLst/>
          </a:prstGeom>
          <a:noFill/>
          <a:ln w="38100">
            <a:solidFill>
              <a:schemeClr val="tx1">
                <a:lumMod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3" name="TextBox 152"/>
          <p:cNvSpPr txBox="1"/>
          <p:nvPr/>
        </p:nvSpPr>
        <p:spPr>
          <a:xfrm>
            <a:off x="1983422" y="2050058"/>
            <a:ext cx="381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>
                <a:solidFill>
                  <a:srgbClr val="00B0F0"/>
                </a:solidFill>
              </a:rPr>
              <a:t>*</a:t>
            </a:r>
          </a:p>
        </p:txBody>
      </p:sp>
      <p:sp>
        <p:nvSpPr>
          <p:cNvPr id="154" name="Oval 153"/>
          <p:cNvSpPr/>
          <p:nvPr/>
        </p:nvSpPr>
        <p:spPr>
          <a:xfrm>
            <a:off x="1858006" y="3200403"/>
            <a:ext cx="1600200" cy="916519"/>
          </a:xfrm>
          <a:prstGeom prst="ellipse">
            <a:avLst/>
          </a:prstGeom>
          <a:noFill/>
          <a:ln w="38100">
            <a:solidFill>
              <a:srgbClr val="7030A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5" name="Oval 154"/>
          <p:cNvSpPr/>
          <p:nvPr/>
        </p:nvSpPr>
        <p:spPr>
          <a:xfrm>
            <a:off x="2606512" y="5359400"/>
            <a:ext cx="1703388" cy="1498599"/>
          </a:xfrm>
          <a:prstGeom prst="ellipse">
            <a:avLst/>
          </a:prstGeom>
          <a:noFill/>
          <a:ln w="38100">
            <a:solidFill>
              <a:schemeClr val="tx1">
                <a:lumMod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6" name="TextBox 155"/>
          <p:cNvSpPr txBox="1"/>
          <p:nvPr/>
        </p:nvSpPr>
        <p:spPr>
          <a:xfrm>
            <a:off x="2638425" y="5440900"/>
            <a:ext cx="381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>
                <a:solidFill>
                  <a:srgbClr val="00B0F0"/>
                </a:solidFill>
              </a:rPr>
              <a:t>*</a:t>
            </a:r>
          </a:p>
        </p:txBody>
      </p:sp>
      <p:sp>
        <p:nvSpPr>
          <p:cNvPr id="157" name="Oval 156"/>
          <p:cNvSpPr/>
          <p:nvPr/>
        </p:nvSpPr>
        <p:spPr>
          <a:xfrm>
            <a:off x="3766343" y="3849957"/>
            <a:ext cx="1600200" cy="1024988"/>
          </a:xfrm>
          <a:prstGeom prst="ellipse">
            <a:avLst/>
          </a:prstGeom>
          <a:noFill/>
          <a:ln w="38100">
            <a:solidFill>
              <a:schemeClr val="tx1">
                <a:lumMod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8" name="Oval 157"/>
          <p:cNvSpPr/>
          <p:nvPr/>
        </p:nvSpPr>
        <p:spPr>
          <a:xfrm>
            <a:off x="7672694" y="4298953"/>
            <a:ext cx="2231721" cy="2559045"/>
          </a:xfrm>
          <a:prstGeom prst="ellipse">
            <a:avLst/>
          </a:prstGeom>
          <a:noFill/>
          <a:ln w="38100">
            <a:solidFill>
              <a:schemeClr val="tx1">
                <a:lumMod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9" name="TextBox 158"/>
          <p:cNvSpPr txBox="1"/>
          <p:nvPr/>
        </p:nvSpPr>
        <p:spPr>
          <a:xfrm>
            <a:off x="7789890" y="4524876"/>
            <a:ext cx="381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>
                <a:solidFill>
                  <a:srgbClr val="00B0F0"/>
                </a:solidFill>
              </a:rPr>
              <a:t>*</a:t>
            </a:r>
          </a:p>
        </p:txBody>
      </p:sp>
      <p:sp>
        <p:nvSpPr>
          <p:cNvPr id="160" name="TextBox 159"/>
          <p:cNvSpPr txBox="1"/>
          <p:nvPr/>
        </p:nvSpPr>
        <p:spPr>
          <a:xfrm>
            <a:off x="1504242" y="1413422"/>
            <a:ext cx="381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>
                <a:solidFill>
                  <a:srgbClr val="00B0F0"/>
                </a:solidFill>
              </a:rPr>
              <a:t>*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8532814" y="1260943"/>
            <a:ext cx="2619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˜</a:t>
            </a:r>
          </a:p>
        </p:txBody>
      </p:sp>
    </p:spTree>
    <p:extLst>
      <p:ext uri="{BB962C8B-B14F-4D97-AF65-F5344CB8AC3E}">
        <p14:creationId xmlns:p14="http://schemas.microsoft.com/office/powerpoint/2010/main" val="39255364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1609327" y="381001"/>
            <a:ext cx="8229600" cy="796925"/>
          </a:xfrm>
        </p:spPr>
        <p:txBody>
          <a:bodyPr/>
          <a:lstStyle/>
          <a:p>
            <a:r>
              <a:rPr lang="en-US" sz="3600" b="1" dirty="0"/>
              <a:t>Current Focus</a:t>
            </a:r>
          </a:p>
        </p:txBody>
      </p:sp>
      <p:graphicFrame>
        <p:nvGraphicFramePr>
          <p:cNvPr id="10" name="Content Placeholder 4"/>
          <p:cNvGraphicFramePr>
            <a:graphicFrameLocks noGrp="1"/>
          </p:cNvGraphicFramePr>
          <p:nvPr>
            <p:ph sz="quarter" idx="12"/>
            <p:extLst>
              <p:ext uri="{D42A27DB-BD31-4B8C-83A1-F6EECF244321}">
                <p14:modId xmlns:p14="http://schemas.microsoft.com/office/powerpoint/2010/main" val="3287338774"/>
              </p:ext>
            </p:extLst>
          </p:nvPr>
        </p:nvGraphicFramePr>
        <p:xfrm>
          <a:off x="1751012" y="1359683"/>
          <a:ext cx="8763000" cy="473680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634201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1772429" y="387684"/>
            <a:ext cx="6172200" cy="596646"/>
          </a:xfrm>
        </p:spPr>
        <p:txBody>
          <a:bodyPr/>
          <a:lstStyle/>
          <a:p>
            <a:r>
              <a:rPr lang="en-US" sz="3600" b="1" dirty="0" smtClean="0"/>
              <a:t>Integrated Care </a:t>
            </a:r>
            <a:r>
              <a:rPr lang="en-US" sz="3600" b="1" dirty="0"/>
              <a:t>Locations</a:t>
            </a:r>
          </a:p>
        </p:txBody>
      </p:sp>
      <p:sp>
        <p:nvSpPr>
          <p:cNvPr id="19" name="Slide Number Placeholder 3"/>
          <p:cNvSpPr>
            <a:spLocks noGrp="1"/>
          </p:cNvSpPr>
          <p:nvPr>
            <p:ph type="sldNum" sz="quarter" idx="14"/>
          </p:nvPr>
        </p:nvSpPr>
        <p:spPr>
          <a:xfrm>
            <a:off x="9599613" y="6150487"/>
            <a:ext cx="305061" cy="209193"/>
          </a:xfrm>
          <a:prstGeom prst="rect">
            <a:avLst/>
          </a:prstGeom>
        </p:spPr>
        <p:txBody>
          <a:bodyPr/>
          <a:lstStyle/>
          <a:p>
            <a:pPr algn="just"/>
            <a:r>
              <a:rPr lang="en-US" dirty="0"/>
              <a:t>8</a:t>
            </a:r>
            <a:endParaRPr lang="en-US" sz="638" dirty="0"/>
          </a:p>
        </p:txBody>
      </p:sp>
      <p:sp>
        <p:nvSpPr>
          <p:cNvPr id="3" name="TextBox 2"/>
          <p:cNvSpPr txBox="1"/>
          <p:nvPr/>
        </p:nvSpPr>
        <p:spPr>
          <a:xfrm>
            <a:off x="2579811" y="5107494"/>
            <a:ext cx="1540799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50" dirty="0">
                <a:solidFill>
                  <a:srgbClr val="C00000"/>
                </a:solidFill>
              </a:rPr>
              <a:t>5 Reverse Integration Sites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52055" y="1219200"/>
            <a:ext cx="8695165" cy="3352800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5133433" y="5135966"/>
            <a:ext cx="1540799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50" dirty="0">
                <a:solidFill>
                  <a:srgbClr val="0070C0"/>
                </a:solidFill>
              </a:rPr>
              <a:t>5 Pediatric Sites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7695507" y="5108497"/>
            <a:ext cx="1540799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50" dirty="0">
                <a:solidFill>
                  <a:srgbClr val="00B050"/>
                </a:solidFill>
              </a:rPr>
              <a:t>15 Adult Sites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/>
          <a:srcRect r="31248"/>
          <a:stretch/>
        </p:blipFill>
        <p:spPr>
          <a:xfrm>
            <a:off x="2284412" y="5135966"/>
            <a:ext cx="251492" cy="307092"/>
          </a:xfrm>
          <a:prstGeom prst="rect">
            <a:avLst/>
          </a:prstGeom>
        </p:spPr>
      </p:pic>
      <p:pic>
        <p:nvPicPr>
          <p:cNvPr id="1028" name="Picture 4" descr="Related image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3084" y="5202078"/>
            <a:ext cx="233971" cy="2339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905650" y="5159089"/>
            <a:ext cx="248529" cy="2485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69233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Growth of health systems</a:t>
            </a:r>
            <a:endParaRPr lang="en-US" dirty="0"/>
          </a:p>
        </p:txBody>
      </p:sp>
      <p:sp>
        <p:nvSpPr>
          <p:cNvPr id="6" name="Subtitle 5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…and the need for physician leadership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215467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/>
              <a:t>Horizontal Integration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Horizontal integration (hospital-hospital acquisitions)</a:t>
            </a:r>
          </a:p>
          <a:p>
            <a:pPr lvl="1"/>
            <a:r>
              <a:rPr lang="en-US" dirty="0"/>
              <a:t>better collaboration</a:t>
            </a:r>
          </a:p>
          <a:p>
            <a:pPr lvl="1"/>
            <a:r>
              <a:rPr lang="en-US" dirty="0"/>
              <a:t>prioritize programs</a:t>
            </a:r>
          </a:p>
          <a:p>
            <a:pPr lvl="1"/>
            <a:r>
              <a:rPr lang="en-US" dirty="0"/>
              <a:t>increase purchasing power </a:t>
            </a:r>
          </a:p>
          <a:p>
            <a:pPr lvl="1"/>
            <a:r>
              <a:rPr lang="en-US" dirty="0"/>
              <a:t>consolidate services</a:t>
            </a:r>
          </a:p>
          <a:p>
            <a:pPr lvl="1"/>
            <a:r>
              <a:rPr lang="en-US" dirty="0"/>
              <a:t>cut costs</a:t>
            </a:r>
          </a:p>
        </p:txBody>
      </p:sp>
    </p:spTree>
    <p:extLst>
      <p:ext uri="{BB962C8B-B14F-4D97-AF65-F5344CB8AC3E}">
        <p14:creationId xmlns:p14="http://schemas.microsoft.com/office/powerpoint/2010/main" val="13052823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/>
              <a:t>US Hospital Mergers</a:t>
            </a:r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464" y="1600676"/>
            <a:ext cx="5749110" cy="47739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9030" y="3022706"/>
            <a:ext cx="1828324" cy="914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893159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Business strategy presentation">
  <a:themeElements>
    <a:clrScheme name="Blue Red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4A66AC"/>
      </a:accent1>
      <a:accent2>
        <a:srgbClr val="629DD1"/>
      </a:accent2>
      <a:accent3>
        <a:srgbClr val="297FD5"/>
      </a:accent3>
      <a:accent4>
        <a:srgbClr val="7F8FA9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Century Gothic-Palatino Linotype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alatino Linotype" panose="020405020505050303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 dirty="0"/>
        </a:defPPr>
      </a:lstStyle>
      <a:style>
        <a:lnRef idx="1">
          <a:schemeClr val="accent2"/>
        </a:lnRef>
        <a:fillRef idx="2">
          <a:schemeClr val="accent2"/>
        </a:fillRef>
        <a:effectRef idx="1">
          <a:schemeClr val="accent2"/>
        </a:effectRef>
        <a:fontRef idx="minor">
          <a:schemeClr val="dk1"/>
        </a:fontRef>
      </a:style>
    </a:spDef>
    <a:lnDef>
      <a:spPr/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  <a:ln>
          <a:solidFill>
            <a:schemeClr val="bg2"/>
          </a:solidFill>
        </a:ln>
      </a:spPr>
      <a:bodyPr wrap="square" rtlCol="0" anchor="ctr" anchorCtr="1">
        <a:spAutoFit/>
      </a:bodyPr>
      <a:lstStyle>
        <a:defPPr>
          <a:defRPr dirty="0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Business strategy presentation.potx" id="{A5F13A6F-AB02-4A73-816C-34C20B6AA795}" vid="{DE7FCDCE-56F1-4731-A067-3AC58DCA2BCA}"/>
    </a:ext>
  </a:extLst>
</a:theme>
</file>

<file path=ppt/theme/theme2.xml><?xml version="1.0" encoding="utf-8"?>
<a:theme xmlns:a="http://schemas.openxmlformats.org/drawingml/2006/main" name="Office Theme">
  <a:themeElements>
    <a:clrScheme name="Blue Red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4A66AC"/>
      </a:accent1>
      <a:accent2>
        <a:srgbClr val="629DD1"/>
      </a:accent2>
      <a:accent3>
        <a:srgbClr val="297FD5"/>
      </a:accent3>
      <a:accent4>
        <a:srgbClr val="7F8FA9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Century Gothic-Palatino Linotype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alatino Linotype" panose="020405020505050303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Blue Red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4A66AC"/>
      </a:accent1>
      <a:accent2>
        <a:srgbClr val="629DD1"/>
      </a:accent2>
      <a:accent3>
        <a:srgbClr val="297FD5"/>
      </a:accent3>
      <a:accent4>
        <a:srgbClr val="7F8FA9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Century Gothic-Palatino Linotype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alatino Linotype" panose="020405020505050303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813</TotalTime>
  <Words>1341</Words>
  <Application>Microsoft Office PowerPoint</Application>
  <PresentationFormat>Custom</PresentationFormat>
  <Paragraphs>265</Paragraphs>
  <Slides>25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30" baseType="lpstr">
      <vt:lpstr>Arial</vt:lpstr>
      <vt:lpstr>Calibri</vt:lpstr>
      <vt:lpstr>Century Gothic</vt:lpstr>
      <vt:lpstr>Palatino Linotype</vt:lpstr>
      <vt:lpstr>Business strategy presentation</vt:lpstr>
      <vt:lpstr>Psychiatric leadership in large health systems </vt:lpstr>
      <vt:lpstr>PowerPoint Presentation</vt:lpstr>
      <vt:lpstr>        UPMC Behavioral Health Service Line </vt:lpstr>
      <vt:lpstr>PowerPoint Presentation</vt:lpstr>
      <vt:lpstr>Current Focus</vt:lpstr>
      <vt:lpstr>Integrated Care Locations</vt:lpstr>
      <vt:lpstr>Growth of health systems</vt:lpstr>
      <vt:lpstr>Horizontal Integration</vt:lpstr>
      <vt:lpstr>US Hospital Mergers</vt:lpstr>
      <vt:lpstr>Vertical Integration</vt:lpstr>
      <vt:lpstr>Opportunities</vt:lpstr>
      <vt:lpstr>Changing Roles </vt:lpstr>
      <vt:lpstr>Changing Roles - Physician Workforce</vt:lpstr>
      <vt:lpstr>Why do we need psychiatric leadership?</vt:lpstr>
      <vt:lpstr>Types of Medical Staff Structure</vt:lpstr>
      <vt:lpstr>UPMC BH Service Line</vt:lpstr>
      <vt:lpstr>Creating the Blueprint</vt:lpstr>
      <vt:lpstr>Career Pathway</vt:lpstr>
      <vt:lpstr>Critical Administrative Competencies</vt:lpstr>
      <vt:lpstr>Maintaining a Collaborative Presence in the Management Team</vt:lpstr>
      <vt:lpstr>Challenges</vt:lpstr>
      <vt:lpstr>How to Get Physician Executive Jobs</vt:lpstr>
      <vt:lpstr>How to Get Physician Executive Jobs</vt:lpstr>
      <vt:lpstr>Key Skills</vt:lpstr>
      <vt:lpstr>How to Get Physician Executive Jobs</vt:lpstr>
    </vt:vector>
  </TitlesOfParts>
  <Company>Northwell Health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Psychiatric leadership in large health systems</dc:title>
  <dc:creator>Sapra, Manish</dc:creator>
  <cp:lastModifiedBy>Sapra, Manish</cp:lastModifiedBy>
  <cp:revision>25</cp:revision>
  <dcterms:created xsi:type="dcterms:W3CDTF">2018-05-03T21:26:06Z</dcterms:created>
  <dcterms:modified xsi:type="dcterms:W3CDTF">2018-05-05T21:30:22Z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0x010100AA3F7D94069FF64A86F7DFF56D60E3BE</vt:lpwstr>
  </property>
  <property fmtid="{D5CDD505-2E9C-101B-9397-08002B2CF9AE}" pid="3" name="Order">
    <vt:r8>74069400</vt:r8>
  </property>
  <property fmtid="{D5CDD505-2E9C-101B-9397-08002B2CF9AE}" pid="4" name="HiddenCategoryTags">
    <vt:lpwstr/>
  </property>
  <property fmtid="{D5CDD505-2E9C-101B-9397-08002B2CF9AE}" pid="5" name="InternalTags">
    <vt:lpwstr/>
  </property>
  <property fmtid="{D5CDD505-2E9C-101B-9397-08002B2CF9AE}" pid="6" name="FeatureTags">
    <vt:lpwstr/>
  </property>
  <property fmtid="{D5CDD505-2E9C-101B-9397-08002B2CF9AE}" pid="7" name="LocalizationTags">
    <vt:lpwstr/>
  </property>
  <property fmtid="{D5CDD505-2E9C-101B-9397-08002B2CF9AE}" pid="8" name="CategoryTags">
    <vt:lpwstr/>
  </property>
  <property fmtid="{D5CDD505-2E9C-101B-9397-08002B2CF9AE}" pid="9" name="Applications">
    <vt:lpwstr/>
  </property>
  <property fmtid="{D5CDD505-2E9C-101B-9397-08002B2CF9AE}" pid="10" name="CampaignTags">
    <vt:lpwstr/>
  </property>
  <property fmtid="{D5CDD505-2E9C-101B-9397-08002B2CF9AE}" pid="11" name="ScenarioTags">
    <vt:lpwstr/>
  </property>
</Properties>
</file>