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0"/>
  </p:notesMasterIdLst>
  <p:handoutMasterIdLst>
    <p:handoutMasterId r:id="rId31"/>
  </p:handoutMasterIdLst>
  <p:sldIdLst>
    <p:sldId id="256" r:id="rId5"/>
    <p:sldId id="261" r:id="rId6"/>
    <p:sldId id="257" r:id="rId7"/>
    <p:sldId id="260" r:id="rId8"/>
    <p:sldId id="262" r:id="rId9"/>
    <p:sldId id="272" r:id="rId10"/>
    <p:sldId id="263" r:id="rId11"/>
    <p:sldId id="273" r:id="rId12"/>
    <p:sldId id="264" r:id="rId13"/>
    <p:sldId id="275" r:id="rId14"/>
    <p:sldId id="274" r:id="rId15"/>
    <p:sldId id="276" r:id="rId16"/>
    <p:sldId id="265" r:id="rId17"/>
    <p:sldId id="277" r:id="rId18"/>
    <p:sldId id="279" r:id="rId19"/>
    <p:sldId id="266" r:id="rId20"/>
    <p:sldId id="280" r:id="rId21"/>
    <p:sldId id="267" r:id="rId22"/>
    <p:sldId id="281" r:id="rId23"/>
    <p:sldId id="268" r:id="rId24"/>
    <p:sldId id="282" r:id="rId25"/>
    <p:sldId id="283" r:id="rId26"/>
    <p:sldId id="269" r:id="rId27"/>
    <p:sldId id="270"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33A2"/>
    <a:srgbClr val="1C2D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6" autoAdjust="0"/>
    <p:restoredTop sz="94731" autoAdjust="0"/>
  </p:normalViewPr>
  <p:slideViewPr>
    <p:cSldViewPr snapToGrid="0" snapToObjects="1">
      <p:cViewPr varScale="1">
        <p:scale>
          <a:sx n="61" d="100"/>
          <a:sy n="61" d="100"/>
        </p:scale>
        <p:origin x="169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65FB9F-FB2B-2347-9F03-1F63B833DE54}" type="datetimeFigureOut">
              <a:rPr lang="en-US" smtClean="0"/>
              <a:t>4/23/2018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5692AB-AA0B-9C44-BF2E-0D873C6C2A0C}" type="slidenum">
              <a:rPr lang="en-US" smtClean="0"/>
              <a:t>‹#›</a:t>
            </a:fld>
            <a:endParaRPr lang="en-US"/>
          </a:p>
        </p:txBody>
      </p:sp>
    </p:spTree>
    <p:extLst>
      <p:ext uri="{BB962C8B-B14F-4D97-AF65-F5344CB8AC3E}">
        <p14:creationId xmlns:p14="http://schemas.microsoft.com/office/powerpoint/2010/main" val="40608215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B1A94-1202-1A4E-BF4A-7DBA825D3D57}" type="datetimeFigureOut">
              <a:rPr lang="en-US" smtClean="0"/>
              <a:t>4/23/2018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E81D03-0386-1448-BCBB-5C49E9D65F15}" type="slidenum">
              <a:rPr lang="en-US" smtClean="0"/>
              <a:t>‹#›</a:t>
            </a:fld>
            <a:endParaRPr lang="en-US"/>
          </a:p>
        </p:txBody>
      </p:sp>
    </p:spTree>
    <p:extLst>
      <p:ext uri="{BB962C8B-B14F-4D97-AF65-F5344CB8AC3E}">
        <p14:creationId xmlns:p14="http://schemas.microsoft.com/office/powerpoint/2010/main" val="113027142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a:extLst>
              <a:ext uri="{28A0092B-C50C-407E-A947-70E740481C1C}">
                <a14:useLocalDpi xmlns:a14="http://schemas.microsoft.com/office/drawing/2010/main" val="0"/>
              </a:ext>
            </a:extLst>
          </a:blip>
          <a:srcRect r="20014" b="25379"/>
          <a:stretch/>
        </p:blipFill>
        <p:spPr>
          <a:xfrm>
            <a:off x="3850809" y="1228725"/>
            <a:ext cx="5293191" cy="5629275"/>
          </a:xfrm>
          <a:prstGeom prst="rect">
            <a:avLst/>
          </a:prstGeom>
        </p:spPr>
      </p:pic>
      <p:cxnSp>
        <p:nvCxnSpPr>
          <p:cNvPr id="8" name="Straight Connector 7"/>
          <p:cNvCxnSpPr/>
          <p:nvPr userDrawn="1"/>
        </p:nvCxnSpPr>
        <p:spPr>
          <a:xfrm>
            <a:off x="671284" y="3060551"/>
            <a:ext cx="0" cy="2481679"/>
          </a:xfrm>
          <a:prstGeom prst="line">
            <a:avLst/>
          </a:prstGeom>
          <a:ln>
            <a:solidFill>
              <a:srgbClr val="FFFFFF"/>
            </a:solidFill>
          </a:ln>
          <a:effectLst/>
        </p:spPr>
        <p:style>
          <a:lnRef idx="3">
            <a:schemeClr val="accent3"/>
          </a:lnRef>
          <a:fillRef idx="0">
            <a:schemeClr val="accent3"/>
          </a:fillRef>
          <a:effectRef idx="2">
            <a:schemeClr val="accent3"/>
          </a:effectRef>
          <a:fontRef idx="minor">
            <a:schemeClr val="tx1"/>
          </a:fontRef>
        </p:style>
      </p:cxnSp>
      <p:sp>
        <p:nvSpPr>
          <p:cNvPr id="18" name="Title 1"/>
          <p:cNvSpPr>
            <a:spLocks noGrp="1"/>
          </p:cNvSpPr>
          <p:nvPr>
            <p:ph type="title" hasCustomPrompt="1"/>
          </p:nvPr>
        </p:nvSpPr>
        <p:spPr>
          <a:xfrm>
            <a:off x="870854" y="3152569"/>
            <a:ext cx="5987146" cy="1290386"/>
          </a:xfrm>
        </p:spPr>
        <p:txBody>
          <a:bodyPr>
            <a:noAutofit/>
          </a:bodyPr>
          <a:lstStyle>
            <a:lvl1pPr algn="l">
              <a:defRPr sz="4000" cap="all"/>
            </a:lvl1pPr>
          </a:lstStyle>
          <a:p>
            <a:r>
              <a:rPr lang="en-US" dirty="0"/>
              <a:t>PRESENTATION TITLE</a:t>
            </a:r>
            <a:br>
              <a:rPr lang="en-US" dirty="0"/>
            </a:br>
            <a:r>
              <a:rPr lang="en-US" dirty="0"/>
              <a:t>UP TO TWO LINES</a:t>
            </a:r>
          </a:p>
        </p:txBody>
      </p:sp>
      <p:sp>
        <p:nvSpPr>
          <p:cNvPr id="25" name="Subtitle 2"/>
          <p:cNvSpPr>
            <a:spLocks noGrp="1"/>
          </p:cNvSpPr>
          <p:nvPr>
            <p:ph type="subTitle" idx="1" hasCustomPrompt="1"/>
          </p:nvPr>
        </p:nvSpPr>
        <p:spPr>
          <a:xfrm>
            <a:off x="870855" y="4470731"/>
            <a:ext cx="5415645" cy="1071499"/>
          </a:xfrm>
        </p:spPr>
        <p:txBody>
          <a:bodyPr>
            <a:normAutofit/>
          </a:bodyPr>
          <a:lstStyle>
            <a:lvl1pPr marL="0" indent="0" algn="l">
              <a:buNone/>
              <a:defRPr sz="25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subhead goes here, and can also be up to two lines long.</a:t>
            </a:r>
          </a:p>
        </p:txBody>
      </p:sp>
      <p:sp>
        <p:nvSpPr>
          <p:cNvPr id="13" name="Text Placeholder 2"/>
          <p:cNvSpPr>
            <a:spLocks noGrp="1"/>
          </p:cNvSpPr>
          <p:nvPr>
            <p:ph type="body" idx="10" hasCustomPrompt="1"/>
          </p:nvPr>
        </p:nvSpPr>
        <p:spPr>
          <a:xfrm>
            <a:off x="870855" y="5751975"/>
            <a:ext cx="7772400" cy="476105"/>
          </a:xfrm>
        </p:spPr>
        <p:txBody>
          <a:bodyPr anchor="t">
            <a:normAutofit/>
          </a:bodyPr>
          <a:lstStyle>
            <a:lvl1pPr marL="0" indent="0">
              <a:buNone/>
              <a:defRPr sz="1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Author: John Smith | April 30, 2018</a:t>
            </a:r>
          </a:p>
        </p:txBody>
      </p:sp>
      <p:sp>
        <p:nvSpPr>
          <p:cNvPr id="7" name="TextBox 6"/>
          <p:cNvSpPr txBox="1"/>
          <p:nvPr userDrawn="1"/>
        </p:nvSpPr>
        <p:spPr>
          <a:xfrm>
            <a:off x="4733039" y="6208252"/>
            <a:ext cx="3992283" cy="246221"/>
          </a:xfrm>
          <a:prstGeom prst="rect">
            <a:avLst/>
          </a:prstGeom>
          <a:noFill/>
        </p:spPr>
        <p:txBody>
          <a:bodyPr wrap="square" rtlCol="0" anchor="ctr">
            <a:spAutoFit/>
          </a:bodyPr>
          <a:lstStyle/>
          <a:p>
            <a:pPr algn="r"/>
            <a:r>
              <a:rPr lang="en-US" sz="1000" kern="1200" dirty="0">
                <a:solidFill>
                  <a:schemeClr val="tx1"/>
                </a:solidFill>
                <a:effectLst/>
                <a:latin typeface="+mn-lt"/>
                <a:ea typeface="+mn-ea"/>
                <a:cs typeface="+mn-cs"/>
              </a:rPr>
              <a:t>© 2018 American Psychiatric Association. All rights reserved. </a:t>
            </a:r>
          </a:p>
        </p:txBody>
      </p:sp>
      <p:pic>
        <p:nvPicPr>
          <p:cNvPr id="9" name="Picture 8"/>
          <p:cNvPicPr>
            <a:picLocks noChangeAspect="1"/>
          </p:cNvPicPr>
          <p:nvPr userDrawn="1"/>
        </p:nvPicPr>
        <p:blipFill>
          <a:blip r:embed="rId3"/>
          <a:stretch>
            <a:fillRect/>
          </a:stretch>
        </p:blipFill>
        <p:spPr>
          <a:xfrm>
            <a:off x="6717551" y="272678"/>
            <a:ext cx="2148066" cy="892818"/>
          </a:xfrm>
          <a:prstGeom prst="rect">
            <a:avLst/>
          </a:prstGeom>
        </p:spPr>
      </p:pic>
    </p:spTree>
    <p:extLst>
      <p:ext uri="{BB962C8B-B14F-4D97-AF65-F5344CB8AC3E}">
        <p14:creationId xmlns:p14="http://schemas.microsoft.com/office/powerpoint/2010/main" val="68746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a:extLst>
              <a:ext uri="{28A0092B-C50C-407E-A947-70E740481C1C}">
                <a14:useLocalDpi xmlns:a14="http://schemas.microsoft.com/office/drawing/2010/main" val="0"/>
              </a:ext>
            </a:extLst>
          </a:blip>
          <a:srcRect l="12971" t="10187" b="27721"/>
          <a:stretch/>
        </p:blipFill>
        <p:spPr>
          <a:xfrm>
            <a:off x="0" y="0"/>
            <a:ext cx="8432187" cy="6858000"/>
          </a:xfrm>
          <a:prstGeom prst="rect">
            <a:avLst/>
          </a:prstGeom>
        </p:spPr>
      </p:pic>
      <p:sp>
        <p:nvSpPr>
          <p:cNvPr id="11" name="Rectangle 10"/>
          <p:cNvSpPr/>
          <p:nvPr userDrawn="1"/>
        </p:nvSpPr>
        <p:spPr>
          <a:xfrm>
            <a:off x="-71120" y="3348182"/>
            <a:ext cx="9144000" cy="2286000"/>
          </a:xfrm>
          <a:prstGeom prst="rect">
            <a:avLst/>
          </a:prstGeom>
          <a:solidFill>
            <a:schemeClr val="tx1">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
          <p:cNvSpPr>
            <a:spLocks noGrp="1"/>
          </p:cNvSpPr>
          <p:nvPr>
            <p:ph type="title" hasCustomPrompt="1"/>
          </p:nvPr>
        </p:nvSpPr>
        <p:spPr>
          <a:xfrm>
            <a:off x="870854" y="3348182"/>
            <a:ext cx="5987146" cy="2286000"/>
          </a:xfrm>
        </p:spPr>
        <p:txBody>
          <a:bodyPr>
            <a:normAutofit/>
          </a:bodyPr>
          <a:lstStyle>
            <a:lvl1pPr algn="l">
              <a:defRPr sz="4000" cap="all"/>
            </a:lvl1pPr>
          </a:lstStyle>
          <a:p>
            <a:r>
              <a:rPr lang="en-US" dirty="0"/>
              <a:t>SECTION TITLE</a:t>
            </a:r>
          </a:p>
        </p:txBody>
      </p:sp>
      <p:pic>
        <p:nvPicPr>
          <p:cNvPr id="5" name="Picture 4"/>
          <p:cNvPicPr>
            <a:picLocks noChangeAspect="1"/>
          </p:cNvPicPr>
          <p:nvPr userDrawn="1"/>
        </p:nvPicPr>
        <p:blipFill>
          <a:blip r:embed="rId3"/>
          <a:stretch>
            <a:fillRect/>
          </a:stretch>
        </p:blipFill>
        <p:spPr>
          <a:xfrm>
            <a:off x="6717551" y="272678"/>
            <a:ext cx="2148066" cy="892818"/>
          </a:xfrm>
          <a:prstGeom prst="rect">
            <a:avLst/>
          </a:prstGeom>
        </p:spPr>
      </p:pic>
    </p:spTree>
    <p:extLst>
      <p:ext uri="{BB962C8B-B14F-4D97-AF65-F5344CB8AC3E}">
        <p14:creationId xmlns:p14="http://schemas.microsoft.com/office/powerpoint/2010/main" val="334229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BKG">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148443"/>
            <a:ext cx="9144000" cy="386138"/>
          </a:xfrm>
          <a:prstGeom prst="rect">
            <a:avLst/>
          </a:prstGeom>
          <a:solidFill>
            <a:srgbClr val="0033A3"/>
          </a:solidFill>
          <a:ln>
            <a:noFill/>
          </a:ln>
          <a:effectLst/>
        </p:spPr>
        <p:style>
          <a:lnRef idx="3">
            <a:schemeClr val="lt1"/>
          </a:lnRef>
          <a:fillRef idx="1">
            <a:schemeClr val="accent6"/>
          </a:fillRef>
          <a:effectRef idx="1">
            <a:schemeClr val="accent6"/>
          </a:effectRef>
          <a:fontRef idx="minor">
            <a:schemeClr val="lt1"/>
          </a:fontRef>
        </p:style>
        <p:txBody>
          <a:bodyPr rtlCol="0" anchor="b"/>
          <a:lstStyle/>
          <a:p>
            <a:pPr algn="ctr"/>
            <a:endParaRPr lang="en-US"/>
          </a:p>
        </p:txBody>
      </p:sp>
      <p:pic>
        <p:nvPicPr>
          <p:cNvPr id="18" name="Picture 17"/>
          <p:cNvPicPr>
            <a:picLocks noChangeAspect="1"/>
          </p:cNvPicPr>
          <p:nvPr userDrawn="1"/>
        </p:nvPicPr>
        <p:blipFill>
          <a:blip r:embed="rId2"/>
          <a:stretch>
            <a:fillRect/>
          </a:stretch>
        </p:blipFill>
        <p:spPr>
          <a:xfrm>
            <a:off x="6729181" y="266699"/>
            <a:ext cx="2103359" cy="692293"/>
          </a:xfrm>
          <a:prstGeom prst="rect">
            <a:avLst/>
          </a:prstGeom>
        </p:spPr>
      </p:pic>
      <p:cxnSp>
        <p:nvCxnSpPr>
          <p:cNvPr id="19" name="Straight Connector 18"/>
          <p:cNvCxnSpPr/>
          <p:nvPr userDrawn="1"/>
        </p:nvCxnSpPr>
        <p:spPr>
          <a:xfrm>
            <a:off x="0" y="1016249"/>
            <a:ext cx="6517502"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4733039" y="6208252"/>
            <a:ext cx="3992283" cy="246221"/>
          </a:xfrm>
          <a:prstGeom prst="rect">
            <a:avLst/>
          </a:prstGeom>
          <a:noFill/>
        </p:spPr>
        <p:txBody>
          <a:bodyPr wrap="square" rtlCol="0" anchor="ctr">
            <a:spAutoFit/>
          </a:bodyPr>
          <a:lstStyle/>
          <a:p>
            <a:pPr algn="r"/>
            <a:r>
              <a:rPr lang="en-US" sz="1000" kern="1200" dirty="0">
                <a:solidFill>
                  <a:schemeClr val="bg1"/>
                </a:solidFill>
                <a:effectLst/>
                <a:latin typeface="+mn-lt"/>
                <a:ea typeface="+mn-ea"/>
                <a:cs typeface="+mn-cs"/>
              </a:rPr>
              <a:t>© 2018 American Psychiatric Association. All rights reserved. </a:t>
            </a:r>
          </a:p>
        </p:txBody>
      </p:sp>
      <p:sp>
        <p:nvSpPr>
          <p:cNvPr id="23" name="Title 1"/>
          <p:cNvSpPr>
            <a:spLocks noGrp="1"/>
          </p:cNvSpPr>
          <p:nvPr>
            <p:ph type="title" hasCustomPrompt="1"/>
          </p:nvPr>
        </p:nvSpPr>
        <p:spPr>
          <a:xfrm>
            <a:off x="457200" y="307788"/>
            <a:ext cx="6060302" cy="586541"/>
          </a:xfrm>
        </p:spPr>
        <p:txBody>
          <a:bodyPr>
            <a:normAutofit/>
          </a:bodyPr>
          <a:lstStyle>
            <a:lvl1pPr algn="l">
              <a:defRPr sz="2400" cap="all">
                <a:solidFill>
                  <a:srgbClr val="003399"/>
                </a:solidFill>
              </a:defRPr>
            </a:lvl1pPr>
          </a:lstStyle>
          <a:p>
            <a:r>
              <a:rPr lang="en-US" dirty="0"/>
              <a:t>SECTION TITLE</a:t>
            </a:r>
          </a:p>
        </p:txBody>
      </p:sp>
      <p:sp>
        <p:nvSpPr>
          <p:cNvPr id="28" name="Content Placeholder 25"/>
          <p:cNvSpPr>
            <a:spLocks noGrp="1"/>
          </p:cNvSpPr>
          <p:nvPr>
            <p:ph sz="quarter" idx="13"/>
          </p:nvPr>
        </p:nvSpPr>
        <p:spPr>
          <a:xfrm>
            <a:off x="457200" y="1361440"/>
            <a:ext cx="7815262" cy="4571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457200" y="6149136"/>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1741216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KG">
    <p:spTree>
      <p:nvGrpSpPr>
        <p:cNvPr id="1" name=""/>
        <p:cNvGrpSpPr/>
        <p:nvPr/>
      </p:nvGrpSpPr>
      <p:grpSpPr>
        <a:xfrm>
          <a:off x="0" y="0"/>
          <a:ext cx="0" cy="0"/>
          <a:chOff x="0" y="0"/>
          <a:chExt cx="0" cy="0"/>
        </a:xfrm>
      </p:grpSpPr>
      <p:sp>
        <p:nvSpPr>
          <p:cNvPr id="10" name="Rectangle 9"/>
          <p:cNvSpPr/>
          <p:nvPr userDrawn="1"/>
        </p:nvSpPr>
        <p:spPr>
          <a:xfrm>
            <a:off x="0" y="6148443"/>
            <a:ext cx="9144000" cy="386138"/>
          </a:xfrm>
          <a:prstGeom prst="rect">
            <a:avLst/>
          </a:prstGeom>
          <a:solidFill>
            <a:srgbClr val="FFFFFF"/>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 name="Title 1"/>
          <p:cNvSpPr>
            <a:spLocks noGrp="1"/>
          </p:cNvSpPr>
          <p:nvPr>
            <p:ph type="title" hasCustomPrompt="1"/>
          </p:nvPr>
        </p:nvSpPr>
        <p:spPr>
          <a:xfrm>
            <a:off x="457200" y="307788"/>
            <a:ext cx="6060302" cy="586541"/>
          </a:xfrm>
        </p:spPr>
        <p:txBody>
          <a:bodyPr>
            <a:normAutofit/>
          </a:bodyPr>
          <a:lstStyle>
            <a:lvl1pPr algn="l">
              <a:defRPr sz="2400" cap="all"/>
            </a:lvl1pPr>
          </a:lstStyle>
          <a:p>
            <a:r>
              <a:rPr lang="en-US" dirty="0"/>
              <a:t>SECTION TITLE</a:t>
            </a:r>
          </a:p>
        </p:txBody>
      </p:sp>
      <p:cxnSp>
        <p:nvCxnSpPr>
          <p:cNvPr id="8" name="Straight Connector 7"/>
          <p:cNvCxnSpPr/>
          <p:nvPr userDrawn="1"/>
        </p:nvCxnSpPr>
        <p:spPr>
          <a:xfrm>
            <a:off x="0" y="1006089"/>
            <a:ext cx="6517502" cy="5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733039" y="6211415"/>
            <a:ext cx="3992283" cy="246221"/>
          </a:xfrm>
          <a:prstGeom prst="rect">
            <a:avLst/>
          </a:prstGeom>
          <a:noFill/>
        </p:spPr>
        <p:txBody>
          <a:bodyPr wrap="square" rtlCol="0" anchor="ctr">
            <a:spAutoFit/>
          </a:bodyPr>
          <a:lstStyle/>
          <a:p>
            <a:pPr algn="r"/>
            <a:r>
              <a:rPr lang="en-US" sz="1000" kern="1200" dirty="0">
                <a:solidFill>
                  <a:schemeClr val="bg2"/>
                </a:solidFill>
                <a:effectLst/>
                <a:latin typeface="+mn-lt"/>
                <a:ea typeface="+mn-ea"/>
                <a:cs typeface="+mn-cs"/>
              </a:rPr>
              <a:t>© 2018 American Psychiatric Association. All rights reserved. </a:t>
            </a:r>
          </a:p>
        </p:txBody>
      </p:sp>
      <p:sp>
        <p:nvSpPr>
          <p:cNvPr id="7" name="Rectangle 6"/>
          <p:cNvSpPr/>
          <p:nvPr userDrawn="1"/>
        </p:nvSpPr>
        <p:spPr>
          <a:xfrm>
            <a:off x="6517502" y="995680"/>
            <a:ext cx="2626498" cy="27432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25"/>
          <p:cNvSpPr>
            <a:spLocks noGrp="1"/>
          </p:cNvSpPr>
          <p:nvPr>
            <p:ph sz="quarter" idx="13"/>
          </p:nvPr>
        </p:nvSpPr>
        <p:spPr>
          <a:xfrm>
            <a:off x="457200" y="1361440"/>
            <a:ext cx="7815262" cy="45719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txBox="1">
            <a:spLocks/>
          </p:cNvSpPr>
          <p:nvPr userDrawn="1"/>
        </p:nvSpPr>
        <p:spPr>
          <a:xfrm>
            <a:off x="457200" y="6149136"/>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mtClean="0">
                <a:solidFill>
                  <a:schemeClr val="bg2"/>
                </a:solidFill>
              </a:rPr>
              <a:pPr/>
              <a:t>‹#›</a:t>
            </a:fld>
            <a:endParaRPr lang="en-US" dirty="0">
              <a:solidFill>
                <a:schemeClr val="bg2"/>
              </a:solidFil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586" y="234743"/>
            <a:ext cx="2301054" cy="757430"/>
          </a:xfrm>
          <a:prstGeom prst="rect">
            <a:avLst/>
          </a:prstGeom>
        </p:spPr>
      </p:pic>
    </p:spTree>
    <p:extLst>
      <p:ext uri="{BB962C8B-B14F-4D97-AF65-F5344CB8AC3E}">
        <p14:creationId xmlns:p14="http://schemas.microsoft.com/office/powerpoint/2010/main" val="1739953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57200" y="6147176"/>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F35CCB00-38B5-9543-8B3D-7DAFB5B0A7B3}" type="slidenum">
              <a:rPr lang="en-US" smtClean="0"/>
              <a:pPr/>
              <a:t>‹#›</a:t>
            </a:fld>
            <a:endParaRPr lang="en-US" dirty="0"/>
          </a:p>
        </p:txBody>
      </p:sp>
    </p:spTree>
    <p:extLst>
      <p:ext uri="{BB962C8B-B14F-4D97-AF65-F5344CB8AC3E}">
        <p14:creationId xmlns:p14="http://schemas.microsoft.com/office/powerpoint/2010/main" val="2132548080"/>
      </p:ext>
    </p:extLst>
  </p:cSld>
  <p:clrMap bg1="dk1" tx1="lt1" bg2="dk2" tx2="lt2" accent1="accent1" accent2="accent2" accent3="accent3" accent4="accent4" accent5="accent5" accent6="accent6" hlink="hlink" folHlink="folHlink"/>
  <p:sldLayoutIdLst>
    <p:sldLayoutId id="2147483649" r:id="rId1"/>
    <p:sldLayoutId id="2147483651" r:id="rId2"/>
    <p:sldLayoutId id="2147483654" r:id="rId3"/>
    <p:sldLayoutId id="2147483655" r:id="rId4"/>
  </p:sldLayoutIdLst>
  <p:hf hdr="0" ftr="0" dt="0"/>
  <p:txStyles>
    <p:titleStyle>
      <a:lvl1pPr algn="l"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psychiatry.org/residents-medical-students/residents/leadership-positions" TargetMode="External"/><Relationship Id="rId2" Type="http://schemas.openxmlformats.org/officeDocument/2006/relationships/hyperlink" Target="https://www.psychiatry.org/psychiatrists/meetings/annual-meeting/learning-opportunities/resident-ecp-leadership-track" TargetMode="External"/><Relationship Id="rId1" Type="http://schemas.openxmlformats.org/officeDocument/2006/relationships/slideLayout" Target="../slideLayouts/slideLayout3.xml"/><Relationship Id="rId4" Type="http://schemas.openxmlformats.org/officeDocument/2006/relationships/hyperlink" Target="https://www.psychiatry.org/residents-medical-students/residents/fellowships/available-apa-apaf-fellowship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ccsme.org/resources/american-association-of-community-psychiatrist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853" y="3152569"/>
            <a:ext cx="7624469" cy="1290386"/>
          </a:xfrm>
        </p:spPr>
        <p:txBody>
          <a:bodyPr/>
          <a:lstStyle/>
          <a:p>
            <a:r>
              <a:rPr lang="en-US" dirty="0"/>
              <a:t>Diverse Career Pathways to Leadership in Psychiatry</a:t>
            </a:r>
          </a:p>
        </p:txBody>
      </p:sp>
      <p:sp>
        <p:nvSpPr>
          <p:cNvPr id="3" name="Subtitle 2"/>
          <p:cNvSpPr>
            <a:spLocks noGrp="1"/>
          </p:cNvSpPr>
          <p:nvPr>
            <p:ph type="subTitle" idx="1"/>
          </p:nvPr>
        </p:nvSpPr>
        <p:spPr>
          <a:xfrm>
            <a:off x="870855" y="4470731"/>
            <a:ext cx="6850745" cy="1071499"/>
          </a:xfrm>
        </p:spPr>
        <p:txBody>
          <a:bodyPr/>
          <a:lstStyle/>
          <a:p>
            <a:r>
              <a:rPr lang="en-US" dirty="0">
                <a:solidFill>
                  <a:srgbClr val="FFFF00"/>
                </a:solidFill>
              </a:rPr>
              <a:t>American Academy of Psychiatric Administrators (AAPA)</a:t>
            </a:r>
          </a:p>
        </p:txBody>
      </p:sp>
      <p:sp>
        <p:nvSpPr>
          <p:cNvPr id="4" name="Text Placeholder 3"/>
          <p:cNvSpPr>
            <a:spLocks noGrp="1"/>
          </p:cNvSpPr>
          <p:nvPr>
            <p:ph type="body" idx="10"/>
          </p:nvPr>
        </p:nvSpPr>
        <p:spPr>
          <a:xfrm>
            <a:off x="870855" y="5236309"/>
            <a:ext cx="7772400" cy="991772"/>
          </a:xfrm>
        </p:spPr>
        <p:txBody>
          <a:bodyPr>
            <a:normAutofit/>
          </a:bodyPr>
          <a:lstStyle/>
          <a:p>
            <a:endParaRPr lang="en-US" dirty="0"/>
          </a:p>
        </p:txBody>
      </p:sp>
    </p:spTree>
    <p:extLst>
      <p:ext uri="{BB962C8B-B14F-4D97-AF65-F5344CB8AC3E}">
        <p14:creationId xmlns:p14="http://schemas.microsoft.com/office/powerpoint/2010/main" val="1686429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C866B-1BFA-47D7-AF5D-ABFA3F245D95}"/>
              </a:ext>
            </a:extLst>
          </p:cNvPr>
          <p:cNvSpPr>
            <a:spLocks noGrp="1"/>
          </p:cNvSpPr>
          <p:nvPr>
            <p:ph type="title"/>
          </p:nvPr>
        </p:nvSpPr>
        <p:spPr/>
        <p:txBody>
          <a:bodyPr/>
          <a:lstStyle/>
          <a:p>
            <a:r>
              <a:rPr lang="en-US" dirty="0"/>
              <a:t>Opportunities in residency</a:t>
            </a:r>
          </a:p>
        </p:txBody>
      </p:sp>
      <p:sp>
        <p:nvSpPr>
          <p:cNvPr id="3" name="Content Placeholder 2">
            <a:extLst>
              <a:ext uri="{FF2B5EF4-FFF2-40B4-BE49-F238E27FC236}">
                <a16:creationId xmlns:a16="http://schemas.microsoft.com/office/drawing/2014/main" id="{B818DEB2-C087-4C16-BE7A-212F9B8C708B}"/>
              </a:ext>
            </a:extLst>
          </p:cNvPr>
          <p:cNvSpPr>
            <a:spLocks noGrp="1"/>
          </p:cNvSpPr>
          <p:nvPr>
            <p:ph sz="quarter" idx="13"/>
          </p:nvPr>
        </p:nvSpPr>
        <p:spPr/>
        <p:txBody>
          <a:bodyPr/>
          <a:lstStyle/>
          <a:p>
            <a:r>
              <a:rPr lang="en-US" dirty="0"/>
              <a:t>In 2008, the University of Pittsburgh launched a clinician- educator track within their residency with a specific focus on providing increased education and experience in academic administration, with 10% of the residents’ time protected for these activities. </a:t>
            </a:r>
          </a:p>
          <a:p>
            <a:endParaRPr lang="en-US" dirty="0"/>
          </a:p>
          <a:p>
            <a:r>
              <a:rPr lang="en-US" dirty="0"/>
              <a:t>Unfortunately, few institutions have such dedicated tracks specific to gaining administrative experience in residency. </a:t>
            </a:r>
          </a:p>
          <a:p>
            <a:endParaRPr lang="en-US" dirty="0"/>
          </a:p>
        </p:txBody>
      </p:sp>
    </p:spTree>
    <p:extLst>
      <p:ext uri="{BB962C8B-B14F-4D97-AF65-F5344CB8AC3E}">
        <p14:creationId xmlns:p14="http://schemas.microsoft.com/office/powerpoint/2010/main" val="165090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F5F4-FEBD-44F2-AFE1-6A86D4EF4A0D}"/>
              </a:ext>
            </a:extLst>
          </p:cNvPr>
          <p:cNvSpPr>
            <a:spLocks noGrp="1"/>
          </p:cNvSpPr>
          <p:nvPr>
            <p:ph type="title"/>
          </p:nvPr>
        </p:nvSpPr>
        <p:spPr/>
        <p:txBody>
          <a:bodyPr/>
          <a:lstStyle/>
          <a:p>
            <a:r>
              <a:rPr lang="en-US" dirty="0"/>
              <a:t>Opportunities in residency - committees</a:t>
            </a:r>
          </a:p>
        </p:txBody>
      </p:sp>
      <p:sp>
        <p:nvSpPr>
          <p:cNvPr id="3" name="Content Placeholder 2">
            <a:extLst>
              <a:ext uri="{FF2B5EF4-FFF2-40B4-BE49-F238E27FC236}">
                <a16:creationId xmlns:a16="http://schemas.microsoft.com/office/drawing/2014/main" id="{23F8AE66-0B60-408F-A38E-6075FA0A692C}"/>
              </a:ext>
            </a:extLst>
          </p:cNvPr>
          <p:cNvSpPr>
            <a:spLocks noGrp="1"/>
          </p:cNvSpPr>
          <p:nvPr>
            <p:ph sz="quarter" idx="13"/>
          </p:nvPr>
        </p:nvSpPr>
        <p:spPr/>
        <p:txBody>
          <a:bodyPr>
            <a:normAutofit/>
          </a:bodyPr>
          <a:lstStyle/>
          <a:p>
            <a:r>
              <a:rPr lang="en-US" dirty="0"/>
              <a:t>At a local level, residents who are passionate about a particular topic or issue (e.g., diversity or political advocacy) might consider joining or starting a committee at their institution/hospital devoted to supporting this mission. </a:t>
            </a:r>
          </a:p>
          <a:p>
            <a:endParaRPr lang="en-US" dirty="0"/>
          </a:p>
          <a:p>
            <a:r>
              <a:rPr lang="en-US" dirty="0"/>
              <a:t>Committee involvement provides the opportunity to develop skills in several administrative skills and activities:</a:t>
            </a:r>
          </a:p>
          <a:p>
            <a:pPr lvl="1"/>
            <a:r>
              <a:rPr lang="en-US" dirty="0"/>
              <a:t>Galvanize others to your mission/cause/vision</a:t>
            </a:r>
          </a:p>
          <a:p>
            <a:pPr lvl="1"/>
            <a:r>
              <a:rPr lang="en-US" dirty="0"/>
              <a:t>Plan and run meetings</a:t>
            </a:r>
          </a:p>
          <a:p>
            <a:pPr lvl="1"/>
            <a:r>
              <a:rPr lang="en-US" dirty="0"/>
              <a:t>Organize events</a:t>
            </a:r>
          </a:p>
          <a:p>
            <a:pPr lvl="1"/>
            <a:r>
              <a:rPr lang="en-US" dirty="0"/>
              <a:t>Fundraise</a:t>
            </a:r>
          </a:p>
          <a:p>
            <a:pPr lvl="1"/>
            <a:r>
              <a:rPr lang="en-US" dirty="0"/>
              <a:t>Assume a leadership role within the committee </a:t>
            </a:r>
          </a:p>
        </p:txBody>
      </p:sp>
    </p:spTree>
    <p:extLst>
      <p:ext uri="{BB962C8B-B14F-4D97-AF65-F5344CB8AC3E}">
        <p14:creationId xmlns:p14="http://schemas.microsoft.com/office/powerpoint/2010/main" val="863472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4BF56-124E-440E-80DE-295E6949C371}"/>
              </a:ext>
            </a:extLst>
          </p:cNvPr>
          <p:cNvSpPr>
            <a:spLocks noGrp="1"/>
          </p:cNvSpPr>
          <p:nvPr>
            <p:ph type="title"/>
          </p:nvPr>
        </p:nvSpPr>
        <p:spPr/>
        <p:txBody>
          <a:bodyPr/>
          <a:lstStyle/>
          <a:p>
            <a:r>
              <a:rPr lang="en-US" dirty="0"/>
              <a:t>Opportunities in residency – GOVT/PRA</a:t>
            </a:r>
          </a:p>
        </p:txBody>
      </p:sp>
      <p:sp>
        <p:nvSpPr>
          <p:cNvPr id="3" name="Content Placeholder 2">
            <a:extLst>
              <a:ext uri="{FF2B5EF4-FFF2-40B4-BE49-F238E27FC236}">
                <a16:creationId xmlns:a16="http://schemas.microsoft.com/office/drawing/2014/main" id="{2724B110-3C4C-4631-B9CB-32915461A90A}"/>
              </a:ext>
            </a:extLst>
          </p:cNvPr>
          <p:cNvSpPr>
            <a:spLocks noGrp="1"/>
          </p:cNvSpPr>
          <p:nvPr>
            <p:ph sz="quarter" idx="13"/>
          </p:nvPr>
        </p:nvSpPr>
        <p:spPr/>
        <p:txBody>
          <a:bodyPr/>
          <a:lstStyle/>
          <a:p>
            <a:r>
              <a:rPr lang="en-US" dirty="0"/>
              <a:t>Some residency programs have a student-government like structure or a Psychiatry Residents’ Association (PRA)</a:t>
            </a:r>
          </a:p>
          <a:p>
            <a:endParaRPr lang="en-US" dirty="0"/>
          </a:p>
          <a:p>
            <a:r>
              <a:rPr lang="en-US" dirty="0"/>
              <a:t>In PRA residents elect peers to represent them and serve as liaisons in communicating with the program administration. </a:t>
            </a:r>
          </a:p>
          <a:p>
            <a:endParaRPr lang="en-US" dirty="0"/>
          </a:p>
          <a:p>
            <a:r>
              <a:rPr lang="en-US" dirty="0"/>
              <a:t>Serving as an elected member of residency government or PRA member provides the resident experience:</a:t>
            </a:r>
          </a:p>
          <a:p>
            <a:pPr lvl="1"/>
            <a:r>
              <a:rPr lang="en-US" dirty="0"/>
              <a:t>Advocating for their peer group</a:t>
            </a:r>
          </a:p>
          <a:p>
            <a:pPr lvl="1"/>
            <a:r>
              <a:rPr lang="en-US" dirty="0"/>
              <a:t>Organizing meetings and events</a:t>
            </a:r>
          </a:p>
          <a:p>
            <a:pPr lvl="1"/>
            <a:r>
              <a:rPr lang="en-US" dirty="0"/>
              <a:t>Working collaboratively with program administration</a:t>
            </a:r>
          </a:p>
          <a:p>
            <a:pPr lvl="1"/>
            <a:r>
              <a:rPr lang="en-US" dirty="0"/>
              <a:t>Developing and implementing initiatives designed to address areas of concern</a:t>
            </a:r>
          </a:p>
        </p:txBody>
      </p:sp>
    </p:spTree>
    <p:extLst>
      <p:ext uri="{BB962C8B-B14F-4D97-AF65-F5344CB8AC3E}">
        <p14:creationId xmlns:p14="http://schemas.microsoft.com/office/powerpoint/2010/main" val="48938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CC0E-869B-45C9-B8B3-DDF3312C62CB}"/>
              </a:ext>
            </a:extLst>
          </p:cNvPr>
          <p:cNvSpPr>
            <a:spLocks noGrp="1"/>
          </p:cNvSpPr>
          <p:nvPr>
            <p:ph type="title"/>
          </p:nvPr>
        </p:nvSpPr>
        <p:spPr/>
        <p:txBody>
          <a:bodyPr/>
          <a:lstStyle/>
          <a:p>
            <a:r>
              <a:rPr lang="en-US" dirty="0"/>
              <a:t>Opportunities in residency - the </a:t>
            </a:r>
            <a:r>
              <a:rPr lang="en-US" dirty="0" err="1"/>
              <a:t>apa</a:t>
            </a:r>
            <a:endParaRPr lang="en-US" dirty="0"/>
          </a:p>
        </p:txBody>
      </p:sp>
      <p:sp>
        <p:nvSpPr>
          <p:cNvPr id="3" name="Content Placeholder 2">
            <a:extLst>
              <a:ext uri="{FF2B5EF4-FFF2-40B4-BE49-F238E27FC236}">
                <a16:creationId xmlns:a16="http://schemas.microsoft.com/office/drawing/2014/main" id="{970F4644-4E3E-4712-8FE6-A87A5405ABF2}"/>
              </a:ext>
            </a:extLst>
          </p:cNvPr>
          <p:cNvSpPr>
            <a:spLocks noGrp="1"/>
          </p:cNvSpPr>
          <p:nvPr>
            <p:ph sz="quarter" idx="13"/>
          </p:nvPr>
        </p:nvSpPr>
        <p:spPr/>
        <p:txBody>
          <a:bodyPr/>
          <a:lstStyle/>
          <a:p>
            <a:r>
              <a:rPr lang="en-US" dirty="0"/>
              <a:t>APA also provides mechanisms through which junior trainees can gain insights into psychiatric administration. </a:t>
            </a:r>
          </a:p>
          <a:p>
            <a:endParaRPr lang="en-US" dirty="0"/>
          </a:p>
          <a:p>
            <a:r>
              <a:rPr lang="en-US" dirty="0"/>
              <a:t>Local</a:t>
            </a:r>
          </a:p>
          <a:p>
            <a:pPr lvl="1"/>
            <a:r>
              <a:rPr lang="en-US" dirty="0"/>
              <a:t>Each Area of the APA appoints a Resident-Fellow member (RFM) to represent them at APA Assembly Meeting</a:t>
            </a:r>
          </a:p>
          <a:p>
            <a:pPr marL="457200" lvl="1" indent="0">
              <a:buNone/>
            </a:pPr>
            <a:endParaRPr lang="en-US" dirty="0"/>
          </a:p>
          <a:p>
            <a:r>
              <a:rPr lang="en-US" dirty="0"/>
              <a:t>National</a:t>
            </a:r>
          </a:p>
          <a:p>
            <a:pPr lvl="1"/>
            <a:r>
              <a:rPr lang="en-US" dirty="0"/>
              <a:t>APA offers multiple fellowships aimed at providing residents administrative and leadership experience, including:</a:t>
            </a:r>
          </a:p>
          <a:p>
            <a:pPr lvl="2"/>
            <a:r>
              <a:rPr lang="en-US" dirty="0"/>
              <a:t>American Psychiatric Leadership Fellowship</a:t>
            </a:r>
          </a:p>
          <a:p>
            <a:pPr lvl="2"/>
            <a:r>
              <a:rPr lang="en-US" dirty="0"/>
              <a:t>Diversity Leadership Fellowship</a:t>
            </a:r>
          </a:p>
          <a:p>
            <a:pPr lvl="2"/>
            <a:r>
              <a:rPr lang="en-US" dirty="0"/>
              <a:t>Jeanne Spurlock Congressional Fellowship</a:t>
            </a:r>
          </a:p>
          <a:p>
            <a:pPr lvl="2"/>
            <a:r>
              <a:rPr lang="en-US" dirty="0"/>
              <a:t>Public Psychiatry Fellowship</a:t>
            </a:r>
          </a:p>
        </p:txBody>
      </p:sp>
    </p:spTree>
    <p:extLst>
      <p:ext uri="{BB962C8B-B14F-4D97-AF65-F5344CB8AC3E}">
        <p14:creationId xmlns:p14="http://schemas.microsoft.com/office/powerpoint/2010/main" val="233847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768E0-EBF5-4FA0-BFBE-9D256E94275B}"/>
              </a:ext>
            </a:extLst>
          </p:cNvPr>
          <p:cNvSpPr>
            <a:spLocks noGrp="1"/>
          </p:cNvSpPr>
          <p:nvPr>
            <p:ph type="title"/>
          </p:nvPr>
        </p:nvSpPr>
        <p:spPr/>
        <p:txBody>
          <a:bodyPr/>
          <a:lstStyle/>
          <a:p>
            <a:r>
              <a:rPr lang="en-US" dirty="0"/>
              <a:t>Opportunities in residency - </a:t>
            </a:r>
            <a:r>
              <a:rPr lang="en-US" dirty="0" err="1"/>
              <a:t>apa</a:t>
            </a:r>
            <a:endParaRPr lang="en-US" dirty="0"/>
          </a:p>
        </p:txBody>
      </p:sp>
      <p:sp>
        <p:nvSpPr>
          <p:cNvPr id="3" name="Content Placeholder 2">
            <a:extLst>
              <a:ext uri="{FF2B5EF4-FFF2-40B4-BE49-F238E27FC236}">
                <a16:creationId xmlns:a16="http://schemas.microsoft.com/office/drawing/2014/main" id="{4FE0AA97-0BA3-4A74-B09F-901138483508}"/>
              </a:ext>
            </a:extLst>
          </p:cNvPr>
          <p:cNvSpPr>
            <a:spLocks noGrp="1"/>
          </p:cNvSpPr>
          <p:nvPr>
            <p:ph sz="quarter" idx="13"/>
          </p:nvPr>
        </p:nvSpPr>
        <p:spPr/>
        <p:txBody>
          <a:bodyPr/>
          <a:lstStyle/>
          <a:p>
            <a:r>
              <a:rPr lang="en-US" dirty="0">
                <a:hlinkClick r:id="rId2"/>
              </a:rPr>
              <a:t>Resident and Early Career Psychiatrist Leadership Track</a:t>
            </a:r>
            <a:endParaRPr lang="en-US" dirty="0"/>
          </a:p>
          <a:p>
            <a:endParaRPr lang="en-US" dirty="0"/>
          </a:p>
          <a:p>
            <a:r>
              <a:rPr lang="en-US" dirty="0">
                <a:hlinkClick r:id="rId3"/>
              </a:rPr>
              <a:t>Resident Leadership Opportunities</a:t>
            </a:r>
            <a:endParaRPr lang="en-US" dirty="0"/>
          </a:p>
          <a:p>
            <a:endParaRPr lang="en-US" dirty="0"/>
          </a:p>
          <a:p>
            <a:r>
              <a:rPr lang="en-US" dirty="0">
                <a:hlinkClick r:id="rId4"/>
              </a:rPr>
              <a:t>APA Fellowships</a:t>
            </a:r>
            <a:endParaRPr lang="en-US" dirty="0"/>
          </a:p>
        </p:txBody>
      </p:sp>
    </p:spTree>
    <p:extLst>
      <p:ext uri="{BB962C8B-B14F-4D97-AF65-F5344CB8AC3E}">
        <p14:creationId xmlns:p14="http://schemas.microsoft.com/office/powerpoint/2010/main" val="667626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C3ED-CC82-4589-AE4F-F0316DBE3DBC}"/>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EAE6B515-64FB-4B51-A144-EF72CE95860E}"/>
              </a:ext>
            </a:extLst>
          </p:cNvPr>
          <p:cNvPicPr>
            <a:picLocks noGrp="1" noChangeAspect="1"/>
          </p:cNvPicPr>
          <p:nvPr>
            <p:ph sz="quarter" idx="13"/>
          </p:nvPr>
        </p:nvPicPr>
        <p:blipFill>
          <a:blip r:embed="rId2"/>
          <a:stretch>
            <a:fillRect/>
          </a:stretch>
        </p:blipFill>
        <p:spPr>
          <a:xfrm>
            <a:off x="269631" y="2618153"/>
            <a:ext cx="8446702" cy="3254575"/>
          </a:xfrm>
          <a:prstGeom prst="rect">
            <a:avLst/>
          </a:prstGeom>
        </p:spPr>
      </p:pic>
      <p:pic>
        <p:nvPicPr>
          <p:cNvPr id="5" name="Picture 4">
            <a:extLst>
              <a:ext uri="{FF2B5EF4-FFF2-40B4-BE49-F238E27FC236}">
                <a16:creationId xmlns:a16="http://schemas.microsoft.com/office/drawing/2014/main" id="{2FD84E61-CC2F-4A02-B432-701EBCAAA696}"/>
              </a:ext>
            </a:extLst>
          </p:cNvPr>
          <p:cNvPicPr>
            <a:picLocks noChangeAspect="1"/>
          </p:cNvPicPr>
          <p:nvPr/>
        </p:nvPicPr>
        <p:blipFill rotWithShape="1">
          <a:blip r:embed="rId3"/>
          <a:srcRect b="35929"/>
          <a:stretch/>
        </p:blipFill>
        <p:spPr>
          <a:xfrm>
            <a:off x="154021" y="144349"/>
            <a:ext cx="8677922" cy="2473804"/>
          </a:xfrm>
          <a:prstGeom prst="rect">
            <a:avLst/>
          </a:prstGeom>
        </p:spPr>
      </p:pic>
    </p:spTree>
    <p:extLst>
      <p:ext uri="{BB962C8B-B14F-4D97-AF65-F5344CB8AC3E}">
        <p14:creationId xmlns:p14="http://schemas.microsoft.com/office/powerpoint/2010/main" val="561756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D49B-2A7C-4643-9921-160D6FE26DAF}"/>
              </a:ext>
            </a:extLst>
          </p:cNvPr>
          <p:cNvSpPr>
            <a:spLocks noGrp="1"/>
          </p:cNvSpPr>
          <p:nvPr>
            <p:ph type="title"/>
          </p:nvPr>
        </p:nvSpPr>
        <p:spPr/>
        <p:txBody>
          <a:bodyPr/>
          <a:lstStyle/>
          <a:p>
            <a:r>
              <a:rPr lang="en-US" dirty="0"/>
              <a:t>Opportunities in residency – Chief year</a:t>
            </a:r>
          </a:p>
        </p:txBody>
      </p:sp>
      <p:sp>
        <p:nvSpPr>
          <p:cNvPr id="3" name="Content Placeholder 2">
            <a:extLst>
              <a:ext uri="{FF2B5EF4-FFF2-40B4-BE49-F238E27FC236}">
                <a16:creationId xmlns:a16="http://schemas.microsoft.com/office/drawing/2014/main" id="{9712795B-0C25-4D65-B337-F0909DF1FAF6}"/>
              </a:ext>
            </a:extLst>
          </p:cNvPr>
          <p:cNvSpPr>
            <a:spLocks noGrp="1"/>
          </p:cNvSpPr>
          <p:nvPr>
            <p:ph sz="quarter" idx="13"/>
          </p:nvPr>
        </p:nvSpPr>
        <p:spPr/>
        <p:txBody>
          <a:bodyPr>
            <a:normAutofit fontScale="92500" lnSpcReduction="10000"/>
          </a:bodyPr>
          <a:lstStyle/>
          <a:p>
            <a:r>
              <a:rPr lang="en-US" dirty="0"/>
              <a:t>In the PGY-4 year there are increasing opportunities for interested residents to gain administrative experience in various “chief resident” roles. </a:t>
            </a:r>
          </a:p>
          <a:p>
            <a:endParaRPr lang="en-US" dirty="0"/>
          </a:p>
          <a:p>
            <a:r>
              <a:rPr lang="en-US" dirty="0"/>
              <a:t>Looney et al. recognized the psychiatric chief resident as a type of training in administrative processes over 40 years ago and over the past decade, several others have assessed the roles, responsibilities, and values of serving as a psychiatric chief resident. </a:t>
            </a:r>
          </a:p>
          <a:p>
            <a:endParaRPr lang="en-US" dirty="0"/>
          </a:p>
          <a:p>
            <a:r>
              <a:rPr lang="en-US" dirty="0"/>
              <a:t>Each residency designs the role of departmental chief resident somewhat differently. However, features common to most programs include:</a:t>
            </a:r>
          </a:p>
          <a:p>
            <a:pPr lvl="1"/>
            <a:r>
              <a:rPr lang="en-US" dirty="0"/>
              <a:t>Meeting regularly with program administration</a:t>
            </a:r>
          </a:p>
          <a:p>
            <a:pPr lvl="1"/>
            <a:r>
              <a:rPr lang="en-US" dirty="0"/>
              <a:t>Serving as a liaison between administration and residents</a:t>
            </a:r>
          </a:p>
          <a:p>
            <a:pPr lvl="1"/>
            <a:r>
              <a:rPr lang="en-US" dirty="0"/>
              <a:t>Designing and implementing the on- call schedule</a:t>
            </a:r>
          </a:p>
          <a:p>
            <a:pPr lvl="1"/>
            <a:r>
              <a:rPr lang="en-US" dirty="0"/>
              <a:t>Serving as a go-to resource when residents have questions or concerns</a:t>
            </a:r>
          </a:p>
          <a:p>
            <a:pPr lvl="1"/>
            <a:r>
              <a:rPr lang="en-US" dirty="0"/>
              <a:t>The ultimate “middle manager”</a:t>
            </a:r>
          </a:p>
        </p:txBody>
      </p:sp>
    </p:spTree>
    <p:extLst>
      <p:ext uri="{BB962C8B-B14F-4D97-AF65-F5344CB8AC3E}">
        <p14:creationId xmlns:p14="http://schemas.microsoft.com/office/powerpoint/2010/main" val="1004030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A541-D8D3-461B-8D8A-3A97CE5C8B64}"/>
              </a:ext>
            </a:extLst>
          </p:cNvPr>
          <p:cNvSpPr>
            <a:spLocks noGrp="1"/>
          </p:cNvSpPr>
          <p:nvPr>
            <p:ph type="title"/>
          </p:nvPr>
        </p:nvSpPr>
        <p:spPr/>
        <p:txBody>
          <a:bodyPr/>
          <a:lstStyle/>
          <a:p>
            <a:r>
              <a:rPr lang="en-US" dirty="0"/>
              <a:t>Opportunities in residency – Chief year</a:t>
            </a:r>
          </a:p>
        </p:txBody>
      </p:sp>
      <p:sp>
        <p:nvSpPr>
          <p:cNvPr id="3" name="Content Placeholder 2">
            <a:extLst>
              <a:ext uri="{FF2B5EF4-FFF2-40B4-BE49-F238E27FC236}">
                <a16:creationId xmlns:a16="http://schemas.microsoft.com/office/drawing/2014/main" id="{4C78E0D8-DE47-42D5-A72A-1F1A2C1F9FAC}"/>
              </a:ext>
            </a:extLst>
          </p:cNvPr>
          <p:cNvSpPr>
            <a:spLocks noGrp="1"/>
          </p:cNvSpPr>
          <p:nvPr>
            <p:ph sz="quarter" idx="13"/>
          </p:nvPr>
        </p:nvSpPr>
        <p:spPr/>
        <p:txBody>
          <a:bodyPr/>
          <a:lstStyle/>
          <a:p>
            <a:r>
              <a:rPr lang="en-US" dirty="0"/>
              <a:t>For those residents unable or uninterested in serving as departmental chief resident, there are various other opportunities during the PGY-4 year to serve in a “chief” role. </a:t>
            </a:r>
          </a:p>
          <a:p>
            <a:endParaRPr lang="en-US" dirty="0"/>
          </a:p>
          <a:p>
            <a:r>
              <a:rPr lang="en-US" dirty="0"/>
              <a:t>Many inpatient and outpatient clinical services allocate a chief resident position in which the senior resident provides clinical supervision and administrative oversight. </a:t>
            </a:r>
          </a:p>
          <a:p>
            <a:endParaRPr lang="en-US" dirty="0"/>
          </a:p>
          <a:p>
            <a:r>
              <a:rPr lang="en-US" dirty="0"/>
              <a:t>Additionally, for residents interested in careers as a clinician-educator, a handful of residencies have developed chief of education positions.</a:t>
            </a:r>
          </a:p>
        </p:txBody>
      </p:sp>
    </p:spTree>
    <p:extLst>
      <p:ext uri="{BB962C8B-B14F-4D97-AF65-F5344CB8AC3E}">
        <p14:creationId xmlns:p14="http://schemas.microsoft.com/office/powerpoint/2010/main" val="1165210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BEBD9-B3CE-48D4-829B-02189A697D12}"/>
              </a:ext>
            </a:extLst>
          </p:cNvPr>
          <p:cNvSpPr>
            <a:spLocks noGrp="1"/>
          </p:cNvSpPr>
          <p:nvPr>
            <p:ph type="title"/>
          </p:nvPr>
        </p:nvSpPr>
        <p:spPr/>
        <p:txBody>
          <a:bodyPr/>
          <a:lstStyle/>
          <a:p>
            <a:r>
              <a:rPr lang="en-US" dirty="0"/>
              <a:t>Public psychiatry fellowships</a:t>
            </a:r>
          </a:p>
        </p:txBody>
      </p:sp>
      <p:sp>
        <p:nvSpPr>
          <p:cNvPr id="3" name="Content Placeholder 2">
            <a:extLst>
              <a:ext uri="{FF2B5EF4-FFF2-40B4-BE49-F238E27FC236}">
                <a16:creationId xmlns:a16="http://schemas.microsoft.com/office/drawing/2014/main" id="{49424AD4-7B32-466F-8746-CFE1871C1B3D}"/>
              </a:ext>
            </a:extLst>
          </p:cNvPr>
          <p:cNvSpPr>
            <a:spLocks noGrp="1"/>
          </p:cNvSpPr>
          <p:nvPr>
            <p:ph sz="quarter" idx="13"/>
          </p:nvPr>
        </p:nvSpPr>
        <p:spPr/>
        <p:txBody>
          <a:bodyPr>
            <a:normAutofit/>
          </a:bodyPr>
          <a:lstStyle/>
          <a:p>
            <a:r>
              <a:rPr lang="en-US" dirty="0"/>
              <a:t>For those graduating residents with an identified interest in administrative psychiatry, public psychiatry fellowships (PPFs) provide an opportunity to hone such skills. </a:t>
            </a:r>
          </a:p>
          <a:p>
            <a:endParaRPr lang="en-US" dirty="0"/>
          </a:p>
          <a:p>
            <a:r>
              <a:rPr lang="en-US" dirty="0"/>
              <a:t>The first PPF was established in 1981 at the New York State Psychiatric Institute and Columbia University, but over the past decade there has been a proliferation of PPFs and currently there are 16 across the country. </a:t>
            </a:r>
          </a:p>
          <a:p>
            <a:endParaRPr lang="en-US" dirty="0"/>
          </a:p>
          <a:p>
            <a:r>
              <a:rPr lang="en-US" dirty="0"/>
              <a:t>All PPFs share common core values, though each program follows a slightly different model, often dictated largely by its funding source .</a:t>
            </a:r>
          </a:p>
        </p:txBody>
      </p:sp>
    </p:spTree>
    <p:extLst>
      <p:ext uri="{BB962C8B-B14F-4D97-AF65-F5344CB8AC3E}">
        <p14:creationId xmlns:p14="http://schemas.microsoft.com/office/powerpoint/2010/main" val="260066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AC55D-FBEF-4CD4-BDBB-A9F17D33AAF8}"/>
              </a:ext>
            </a:extLst>
          </p:cNvPr>
          <p:cNvSpPr>
            <a:spLocks noGrp="1"/>
          </p:cNvSpPr>
          <p:nvPr>
            <p:ph type="title"/>
          </p:nvPr>
        </p:nvSpPr>
        <p:spPr/>
        <p:txBody>
          <a:bodyPr/>
          <a:lstStyle/>
          <a:p>
            <a:r>
              <a:rPr lang="en-US" dirty="0"/>
              <a:t>Public psychiatry fellowships</a:t>
            </a:r>
          </a:p>
        </p:txBody>
      </p:sp>
      <p:sp>
        <p:nvSpPr>
          <p:cNvPr id="3" name="Content Placeholder 2">
            <a:extLst>
              <a:ext uri="{FF2B5EF4-FFF2-40B4-BE49-F238E27FC236}">
                <a16:creationId xmlns:a16="http://schemas.microsoft.com/office/drawing/2014/main" id="{89B44CFA-422E-4233-89B4-472638A8E1F6}"/>
              </a:ext>
            </a:extLst>
          </p:cNvPr>
          <p:cNvSpPr>
            <a:spLocks noGrp="1"/>
          </p:cNvSpPr>
          <p:nvPr>
            <p:ph sz="quarter" idx="13"/>
          </p:nvPr>
        </p:nvSpPr>
        <p:spPr/>
        <p:txBody>
          <a:bodyPr/>
          <a:lstStyle/>
          <a:p>
            <a:r>
              <a:rPr lang="en-US" dirty="0"/>
              <a:t>PPFs provide training in:</a:t>
            </a:r>
          </a:p>
          <a:p>
            <a:pPr lvl="1"/>
            <a:r>
              <a:rPr lang="en-US" dirty="0"/>
              <a:t>Psychiatric leadership</a:t>
            </a:r>
          </a:p>
          <a:p>
            <a:pPr lvl="1"/>
            <a:r>
              <a:rPr lang="en-US" dirty="0"/>
              <a:t>Recovery oriented services</a:t>
            </a:r>
          </a:p>
          <a:p>
            <a:pPr lvl="1"/>
            <a:r>
              <a:rPr lang="en-US" dirty="0"/>
              <a:t>Advocacy</a:t>
            </a:r>
          </a:p>
          <a:p>
            <a:pPr lvl="1"/>
            <a:r>
              <a:rPr lang="en-US" dirty="0"/>
              <a:t>Program evaluation</a:t>
            </a:r>
          </a:p>
          <a:p>
            <a:pPr lvl="1"/>
            <a:r>
              <a:rPr lang="en-US" dirty="0"/>
              <a:t>Mental health services research</a:t>
            </a:r>
          </a:p>
          <a:p>
            <a:pPr lvl="1"/>
            <a:endParaRPr lang="en-US" dirty="0"/>
          </a:p>
          <a:p>
            <a:r>
              <a:rPr lang="en-US" dirty="0"/>
              <a:t>Providing a combination of didactic, clinical, and research experiences, these one to two-year post-residency fellowships represent an advantageous option for preparing psychiatrists for leadership roles in organizational settings.</a:t>
            </a:r>
          </a:p>
          <a:p>
            <a:endParaRPr lang="en-US" dirty="0"/>
          </a:p>
          <a:p>
            <a:r>
              <a:rPr lang="en-US" dirty="0">
                <a:hlinkClick r:id="rId2"/>
              </a:rPr>
              <a:t>AACP website</a:t>
            </a:r>
            <a:endParaRPr lang="en-US" dirty="0"/>
          </a:p>
          <a:p>
            <a:endParaRPr lang="en-US" dirty="0"/>
          </a:p>
        </p:txBody>
      </p:sp>
    </p:spTree>
    <p:extLst>
      <p:ext uri="{BB962C8B-B14F-4D97-AF65-F5344CB8AC3E}">
        <p14:creationId xmlns:p14="http://schemas.microsoft.com/office/powerpoint/2010/main" val="1590537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8B92-BF82-4E8B-A08A-2364035D7822}"/>
              </a:ext>
            </a:extLst>
          </p:cNvPr>
          <p:cNvSpPr>
            <a:spLocks noGrp="1"/>
          </p:cNvSpPr>
          <p:nvPr>
            <p:ph type="title"/>
          </p:nvPr>
        </p:nvSpPr>
        <p:spPr/>
        <p:txBody>
          <a:bodyPr/>
          <a:lstStyle/>
          <a:p>
            <a:r>
              <a:rPr lang="en-US" dirty="0"/>
              <a:t>Educational goals and objectives</a:t>
            </a:r>
          </a:p>
        </p:txBody>
      </p:sp>
      <p:sp>
        <p:nvSpPr>
          <p:cNvPr id="3" name="Content Placeholder 2">
            <a:extLst>
              <a:ext uri="{FF2B5EF4-FFF2-40B4-BE49-F238E27FC236}">
                <a16:creationId xmlns:a16="http://schemas.microsoft.com/office/drawing/2014/main" id="{0DCB33D9-1073-459D-B6CF-76817405DA5D}"/>
              </a:ext>
            </a:extLst>
          </p:cNvPr>
          <p:cNvSpPr>
            <a:spLocks noGrp="1"/>
          </p:cNvSpPr>
          <p:nvPr>
            <p:ph sz="quarter" idx="13"/>
          </p:nvPr>
        </p:nvSpPr>
        <p:spPr>
          <a:xfrm>
            <a:off x="457199" y="1361440"/>
            <a:ext cx="8139723" cy="4571999"/>
          </a:xfrm>
        </p:spPr>
        <p:txBody>
          <a:bodyPr/>
          <a:lstStyle/>
          <a:p>
            <a:pPr lvl="0"/>
            <a:r>
              <a:rPr lang="en-US" sz="2400" dirty="0"/>
              <a:t>As a result of attending this symposium, participants will be able to:</a:t>
            </a:r>
          </a:p>
          <a:p>
            <a:pPr lvl="0"/>
            <a:endParaRPr lang="en-US" dirty="0"/>
          </a:p>
          <a:p>
            <a:pPr marL="800100" lvl="1" indent="-342900">
              <a:buFont typeface="+mj-lt"/>
              <a:buAutoNum type="arabicPeriod"/>
            </a:pPr>
            <a:r>
              <a:rPr lang="en-US" sz="2000" dirty="0"/>
              <a:t>Weigh the benefits and challenges of assuming leadership roles in psychiatry</a:t>
            </a:r>
          </a:p>
          <a:p>
            <a:pPr marL="800100" lvl="1" indent="-342900">
              <a:buFont typeface="+mj-lt"/>
              <a:buAutoNum type="arabicPeriod"/>
            </a:pPr>
            <a:endParaRPr lang="en-US" sz="2000" dirty="0"/>
          </a:p>
          <a:p>
            <a:pPr marL="800100" lvl="1" indent="-342900">
              <a:buFont typeface="+mj-lt"/>
              <a:buAutoNum type="arabicPeriod"/>
            </a:pPr>
            <a:r>
              <a:rPr lang="en-US" sz="2000" dirty="0"/>
              <a:t>Identify multiple pathways to and types of leadership roles within in psychiatry.</a:t>
            </a:r>
          </a:p>
          <a:p>
            <a:pPr marL="800100" lvl="1" indent="-342900">
              <a:buFont typeface="+mj-lt"/>
              <a:buAutoNum type="arabicPeriod"/>
            </a:pPr>
            <a:endParaRPr lang="en-US" sz="2000" dirty="0"/>
          </a:p>
          <a:p>
            <a:pPr marL="800100" lvl="1" indent="-342900">
              <a:buFont typeface="+mj-lt"/>
              <a:buAutoNum type="arabicPeriod"/>
            </a:pPr>
            <a:r>
              <a:rPr lang="en-US" sz="2000" dirty="0"/>
              <a:t>Consider opportunities to begin attaining leadership experience during training and/or their early career</a:t>
            </a:r>
          </a:p>
        </p:txBody>
      </p:sp>
    </p:spTree>
    <p:extLst>
      <p:ext uri="{BB962C8B-B14F-4D97-AF65-F5344CB8AC3E}">
        <p14:creationId xmlns:p14="http://schemas.microsoft.com/office/powerpoint/2010/main" val="1980812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18D9D-4811-4DE8-AB84-01DC5F3BEB11}"/>
              </a:ext>
            </a:extLst>
          </p:cNvPr>
          <p:cNvSpPr>
            <a:spLocks noGrp="1"/>
          </p:cNvSpPr>
          <p:nvPr>
            <p:ph type="title"/>
          </p:nvPr>
        </p:nvSpPr>
        <p:spPr/>
        <p:txBody>
          <a:bodyPr/>
          <a:lstStyle/>
          <a:p>
            <a:r>
              <a:rPr lang="en-US" dirty="0"/>
              <a:t>Advanced degrees</a:t>
            </a:r>
          </a:p>
        </p:txBody>
      </p:sp>
      <p:sp>
        <p:nvSpPr>
          <p:cNvPr id="3" name="Content Placeholder 2">
            <a:extLst>
              <a:ext uri="{FF2B5EF4-FFF2-40B4-BE49-F238E27FC236}">
                <a16:creationId xmlns:a16="http://schemas.microsoft.com/office/drawing/2014/main" id="{090DD09E-5926-4CE8-85C0-8B682CA795ED}"/>
              </a:ext>
            </a:extLst>
          </p:cNvPr>
          <p:cNvSpPr>
            <a:spLocks noGrp="1"/>
          </p:cNvSpPr>
          <p:nvPr>
            <p:ph sz="quarter" idx="13"/>
          </p:nvPr>
        </p:nvSpPr>
        <p:spPr/>
        <p:txBody>
          <a:bodyPr>
            <a:normAutofit/>
          </a:bodyPr>
          <a:lstStyle/>
          <a:p>
            <a:r>
              <a:rPr lang="en-US" dirty="0"/>
              <a:t>In addition to entering a PPF, trainees can pursue additional advanced degrees specific to their administrative interests</a:t>
            </a:r>
          </a:p>
          <a:p>
            <a:endParaRPr lang="en-US" dirty="0"/>
          </a:p>
          <a:p>
            <a:r>
              <a:rPr lang="en-US" dirty="0"/>
              <a:t>Potential advanced degrees include a Masters of Business Administration (MBA), Masters of Public Health (MPH), Masters of Healthcare Administration (MHA) or Masters of Medical Management.</a:t>
            </a:r>
          </a:p>
          <a:p>
            <a:endParaRPr lang="en-US" dirty="0"/>
          </a:p>
          <a:p>
            <a:r>
              <a:rPr lang="en-US" dirty="0"/>
              <a:t>The most significant limitation to any master degree program is the significant financial burden they place on trainees, many of whom are often already saddled with significant educational debt</a:t>
            </a:r>
          </a:p>
        </p:txBody>
      </p:sp>
    </p:spTree>
    <p:extLst>
      <p:ext uri="{BB962C8B-B14F-4D97-AF65-F5344CB8AC3E}">
        <p14:creationId xmlns:p14="http://schemas.microsoft.com/office/powerpoint/2010/main" val="1025978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57D4F-9910-4F5A-A80E-E5D2E9FAAB63}"/>
              </a:ext>
            </a:extLst>
          </p:cNvPr>
          <p:cNvSpPr>
            <a:spLocks noGrp="1"/>
          </p:cNvSpPr>
          <p:nvPr>
            <p:ph type="title"/>
          </p:nvPr>
        </p:nvSpPr>
        <p:spPr/>
        <p:txBody>
          <a:bodyPr/>
          <a:lstStyle/>
          <a:p>
            <a:r>
              <a:rPr lang="en-US" dirty="0"/>
              <a:t>Advanced Degrees</a:t>
            </a:r>
          </a:p>
        </p:txBody>
      </p:sp>
      <p:sp>
        <p:nvSpPr>
          <p:cNvPr id="3" name="Content Placeholder 2">
            <a:extLst>
              <a:ext uri="{FF2B5EF4-FFF2-40B4-BE49-F238E27FC236}">
                <a16:creationId xmlns:a16="http://schemas.microsoft.com/office/drawing/2014/main" id="{D33D8CEF-1A6B-4F41-A52E-CAD11AFDF902}"/>
              </a:ext>
            </a:extLst>
          </p:cNvPr>
          <p:cNvSpPr>
            <a:spLocks noGrp="1"/>
          </p:cNvSpPr>
          <p:nvPr>
            <p:ph sz="quarter" idx="13"/>
          </p:nvPr>
        </p:nvSpPr>
        <p:spPr/>
        <p:txBody>
          <a:bodyPr>
            <a:normAutofit lnSpcReduction="10000"/>
          </a:bodyPr>
          <a:lstStyle/>
          <a:p>
            <a:r>
              <a:rPr lang="en-US" dirty="0"/>
              <a:t>MBA - Focus most greatly on the business and financial aspects of operating a business entity, such as accounting, finance, marketing, human resources and operations. </a:t>
            </a:r>
          </a:p>
          <a:p>
            <a:endParaRPr lang="en-US" dirty="0"/>
          </a:p>
          <a:p>
            <a:r>
              <a:rPr lang="en-US" dirty="0"/>
              <a:t>MPH – Greater focus more on research, policy analysis, and education related to public health and epidemiology. </a:t>
            </a:r>
          </a:p>
          <a:p>
            <a:endParaRPr lang="en-US" dirty="0"/>
          </a:p>
          <a:p>
            <a:r>
              <a:rPr lang="en-US" dirty="0"/>
              <a:t>MHA - tend to focus on the management of hospitals and other health services organizations, as well as public health infrastructure and consulting. </a:t>
            </a:r>
          </a:p>
          <a:p>
            <a:endParaRPr lang="en-US" dirty="0"/>
          </a:p>
          <a:p>
            <a:r>
              <a:rPr lang="en-US" dirty="0"/>
              <a:t>MMM – Essentially a “MBA for physicians”, key difference between the MMM and other relevant master’s degrees is that the MMM is exclusively targeted to physicians</a:t>
            </a:r>
          </a:p>
        </p:txBody>
      </p:sp>
    </p:spTree>
    <p:extLst>
      <p:ext uri="{BB962C8B-B14F-4D97-AF65-F5344CB8AC3E}">
        <p14:creationId xmlns:p14="http://schemas.microsoft.com/office/powerpoint/2010/main" val="552551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C865-D8E6-4EBB-905C-448D3E100BEE}"/>
              </a:ext>
            </a:extLst>
          </p:cNvPr>
          <p:cNvSpPr>
            <a:spLocks noGrp="1"/>
          </p:cNvSpPr>
          <p:nvPr>
            <p:ph type="title"/>
          </p:nvPr>
        </p:nvSpPr>
        <p:spPr/>
        <p:txBody>
          <a:bodyPr/>
          <a:lstStyle/>
          <a:p>
            <a:r>
              <a:rPr lang="en-US" dirty="0" err="1"/>
              <a:t>PPf</a:t>
            </a:r>
            <a:r>
              <a:rPr lang="en-US" dirty="0"/>
              <a:t> vs. advanced degrees</a:t>
            </a:r>
          </a:p>
        </p:txBody>
      </p:sp>
      <p:sp>
        <p:nvSpPr>
          <p:cNvPr id="3" name="Content Placeholder 2">
            <a:extLst>
              <a:ext uri="{FF2B5EF4-FFF2-40B4-BE49-F238E27FC236}">
                <a16:creationId xmlns:a16="http://schemas.microsoft.com/office/drawing/2014/main" id="{C9B091B7-8A9C-440B-895B-45A3FB109E3B}"/>
              </a:ext>
            </a:extLst>
          </p:cNvPr>
          <p:cNvSpPr>
            <a:spLocks noGrp="1"/>
          </p:cNvSpPr>
          <p:nvPr>
            <p:ph sz="quarter" idx="13"/>
          </p:nvPr>
        </p:nvSpPr>
        <p:spPr/>
        <p:txBody>
          <a:bodyPr/>
          <a:lstStyle/>
          <a:p>
            <a:r>
              <a:rPr lang="en-US" dirty="0"/>
              <a:t>PPF (Advantages, </a:t>
            </a:r>
            <a:r>
              <a:rPr lang="en-US" dirty="0" err="1">
                <a:solidFill>
                  <a:srgbClr val="FF0000"/>
                </a:solidFill>
              </a:rPr>
              <a:t>Disadvanages</a:t>
            </a:r>
            <a:r>
              <a:rPr lang="en-US" dirty="0"/>
              <a:t>)</a:t>
            </a:r>
          </a:p>
          <a:p>
            <a:pPr lvl="1"/>
            <a:r>
              <a:rPr lang="en-US" dirty="0"/>
              <a:t>Paid while you learn</a:t>
            </a:r>
          </a:p>
          <a:p>
            <a:pPr lvl="1"/>
            <a:r>
              <a:rPr lang="en-US" dirty="0"/>
              <a:t>Get to take on attending role without all the responsibilities</a:t>
            </a:r>
          </a:p>
          <a:p>
            <a:pPr lvl="1"/>
            <a:r>
              <a:rPr lang="en-US" dirty="0"/>
              <a:t>Can test out a system/role without fully committing</a:t>
            </a:r>
          </a:p>
          <a:p>
            <a:pPr lvl="1"/>
            <a:r>
              <a:rPr lang="en-US" dirty="0">
                <a:solidFill>
                  <a:srgbClr val="FF0000"/>
                </a:solidFill>
              </a:rPr>
              <a:t>Less clear skillset or abilities attained</a:t>
            </a:r>
          </a:p>
          <a:p>
            <a:pPr lvl="1"/>
            <a:endParaRPr lang="en-US" dirty="0">
              <a:solidFill>
                <a:srgbClr val="FF0000"/>
              </a:solidFill>
            </a:endParaRPr>
          </a:p>
          <a:p>
            <a:r>
              <a:rPr lang="en-US" dirty="0"/>
              <a:t>Advanced Degree (Advantages, </a:t>
            </a:r>
            <a:r>
              <a:rPr lang="en-US" dirty="0">
                <a:solidFill>
                  <a:srgbClr val="FF0000"/>
                </a:solidFill>
              </a:rPr>
              <a:t>Disadvantages</a:t>
            </a:r>
            <a:r>
              <a:rPr lang="en-US" dirty="0"/>
              <a:t>)</a:t>
            </a:r>
          </a:p>
          <a:p>
            <a:pPr lvl="1"/>
            <a:r>
              <a:rPr lang="en-US" dirty="0"/>
              <a:t>More specialized skillsets</a:t>
            </a:r>
          </a:p>
          <a:p>
            <a:pPr lvl="1"/>
            <a:r>
              <a:rPr lang="en-US" dirty="0"/>
              <a:t>Translates to a number of job settings</a:t>
            </a:r>
          </a:p>
          <a:p>
            <a:pPr lvl="1"/>
            <a:r>
              <a:rPr lang="en-US" dirty="0">
                <a:solidFill>
                  <a:srgbClr val="FF0000"/>
                </a:solidFill>
              </a:rPr>
              <a:t>Cost</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138307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8047F-5B3F-4B3D-8C26-4BF9AB13C218}"/>
              </a:ext>
            </a:extLst>
          </p:cNvPr>
          <p:cNvSpPr>
            <a:spLocks noGrp="1"/>
          </p:cNvSpPr>
          <p:nvPr>
            <p:ph type="title"/>
          </p:nvPr>
        </p:nvSpPr>
        <p:spPr/>
        <p:txBody>
          <a:bodyPr/>
          <a:lstStyle/>
          <a:p>
            <a:r>
              <a:rPr lang="en-US" dirty="0"/>
              <a:t>Strategizing early career choices</a:t>
            </a:r>
          </a:p>
        </p:txBody>
      </p:sp>
      <p:sp>
        <p:nvSpPr>
          <p:cNvPr id="3" name="Content Placeholder 2">
            <a:extLst>
              <a:ext uri="{FF2B5EF4-FFF2-40B4-BE49-F238E27FC236}">
                <a16:creationId xmlns:a16="http://schemas.microsoft.com/office/drawing/2014/main" id="{79507F9B-5CC0-4615-B322-B6BC57E4689A}"/>
              </a:ext>
            </a:extLst>
          </p:cNvPr>
          <p:cNvSpPr>
            <a:spLocks noGrp="1"/>
          </p:cNvSpPr>
          <p:nvPr>
            <p:ph sz="quarter" idx="13"/>
          </p:nvPr>
        </p:nvSpPr>
        <p:spPr/>
        <p:txBody>
          <a:bodyPr/>
          <a:lstStyle/>
          <a:p>
            <a:r>
              <a:rPr lang="en-US" dirty="0"/>
              <a:t>Career choices – taking advantage of opportunities</a:t>
            </a:r>
          </a:p>
          <a:p>
            <a:endParaRPr lang="en-US" dirty="0"/>
          </a:p>
          <a:p>
            <a:r>
              <a:rPr lang="en-US" dirty="0"/>
              <a:t>Big fish in a small pond vs. small fish in a big pond</a:t>
            </a:r>
          </a:p>
          <a:p>
            <a:endParaRPr lang="en-US" dirty="0"/>
          </a:p>
          <a:p>
            <a:r>
              <a:rPr lang="en-US" dirty="0"/>
              <a:t>Importance of ongoing supervision</a:t>
            </a:r>
          </a:p>
          <a:p>
            <a:endParaRPr lang="en-US" dirty="0"/>
          </a:p>
          <a:p>
            <a:r>
              <a:rPr lang="en-US" dirty="0"/>
              <a:t>Geographic considerations</a:t>
            </a:r>
          </a:p>
        </p:txBody>
      </p:sp>
    </p:spTree>
    <p:extLst>
      <p:ext uri="{BB962C8B-B14F-4D97-AF65-F5344CB8AC3E}">
        <p14:creationId xmlns:p14="http://schemas.microsoft.com/office/powerpoint/2010/main" val="4095438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8AA0D-24B7-4525-A909-80AF8037EDA0}"/>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61E373F6-0491-41A9-8143-2518AD9BBB3B}"/>
              </a:ext>
            </a:extLst>
          </p:cNvPr>
          <p:cNvSpPr>
            <a:spLocks noGrp="1"/>
          </p:cNvSpPr>
          <p:nvPr>
            <p:ph sz="quarter" idx="13"/>
          </p:nvPr>
        </p:nvSpPr>
        <p:spPr/>
        <p:txBody>
          <a:bodyPr>
            <a:normAutofit fontScale="92500" lnSpcReduction="10000"/>
          </a:bodyPr>
          <a:lstStyle/>
          <a:p>
            <a:r>
              <a:rPr lang="en-US" dirty="0"/>
              <a:t>In the future of American healthcare, there will be an ever growing importance to provide residents chances to learn about and gain experience in administrative psychiatry. </a:t>
            </a:r>
          </a:p>
          <a:p>
            <a:endParaRPr lang="en-US" dirty="0"/>
          </a:p>
          <a:p>
            <a:r>
              <a:rPr lang="en-US" dirty="0"/>
              <a:t>While such opportunities are harder to come by earlier in training, as residents advance through their training, such experiences are more readily available. </a:t>
            </a:r>
          </a:p>
          <a:p>
            <a:endParaRPr lang="en-US" dirty="0"/>
          </a:p>
          <a:p>
            <a:r>
              <a:rPr lang="en-US" dirty="0"/>
              <a:t>Even after completing residency training, additional avenues for specializing in administrative psychiatry exist via enrolling in a PPF or advanced master degree program. </a:t>
            </a:r>
          </a:p>
          <a:p>
            <a:endParaRPr lang="en-US" dirty="0"/>
          </a:p>
          <a:p>
            <a:r>
              <a:rPr lang="en-US" dirty="0"/>
              <a:t>However, it will be important for training programs to adapt to the ever changing healthcare landscape and provide such opportunities earlier in training as well to best prepare trainees for their future practice.</a:t>
            </a:r>
          </a:p>
        </p:txBody>
      </p:sp>
    </p:spTree>
    <p:extLst>
      <p:ext uri="{BB962C8B-B14F-4D97-AF65-F5344CB8AC3E}">
        <p14:creationId xmlns:p14="http://schemas.microsoft.com/office/powerpoint/2010/main" val="609931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D029-91D9-4AF5-9D72-8B1D81268810}"/>
              </a:ext>
            </a:extLst>
          </p:cNvPr>
          <p:cNvSpPr>
            <a:spLocks noGrp="1"/>
          </p:cNvSpPr>
          <p:nvPr>
            <p:ph type="title"/>
          </p:nvPr>
        </p:nvSpPr>
        <p:spPr/>
        <p:txBody>
          <a:bodyPr/>
          <a:lstStyle/>
          <a:p>
            <a:r>
              <a:rPr lang="en-US" dirty="0"/>
              <a:t>questions</a:t>
            </a:r>
          </a:p>
        </p:txBody>
      </p:sp>
      <p:pic>
        <p:nvPicPr>
          <p:cNvPr id="5" name="Content Placeholder 4">
            <a:extLst>
              <a:ext uri="{FF2B5EF4-FFF2-40B4-BE49-F238E27FC236}">
                <a16:creationId xmlns:a16="http://schemas.microsoft.com/office/drawing/2014/main" id="{E7C7BB45-4836-4B7D-BD33-E81C35FD3CDE}"/>
              </a:ext>
            </a:extLst>
          </p:cNvPr>
          <p:cNvPicPr>
            <a:picLocks noGrp="1" noChangeAspect="1"/>
          </p:cNvPicPr>
          <p:nvPr>
            <p:ph sz="quarter" idx="13"/>
          </p:nvPr>
        </p:nvPicPr>
        <p:blipFill>
          <a:blip r:embed="rId2"/>
          <a:stretch>
            <a:fillRect/>
          </a:stretch>
        </p:blipFill>
        <p:spPr>
          <a:xfrm>
            <a:off x="1524219" y="1362075"/>
            <a:ext cx="5681225" cy="4572000"/>
          </a:xfrm>
        </p:spPr>
      </p:pic>
    </p:spTree>
    <p:extLst>
      <p:ext uri="{BB962C8B-B14F-4D97-AF65-F5344CB8AC3E}">
        <p14:creationId xmlns:p14="http://schemas.microsoft.com/office/powerpoint/2010/main" val="411665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Opportunities in Training and Early Career</a:t>
            </a:r>
            <a:br>
              <a:rPr lang="en-US" dirty="0"/>
            </a:br>
            <a:endParaRPr lang="en-US" dirty="0"/>
          </a:p>
        </p:txBody>
      </p:sp>
      <p:sp>
        <p:nvSpPr>
          <p:cNvPr id="3" name="TextBox 2">
            <a:extLst>
              <a:ext uri="{FF2B5EF4-FFF2-40B4-BE49-F238E27FC236}">
                <a16:creationId xmlns:a16="http://schemas.microsoft.com/office/drawing/2014/main" id="{7970FA2E-F247-4BC6-897A-4A9DBEBE4442}"/>
              </a:ext>
            </a:extLst>
          </p:cNvPr>
          <p:cNvSpPr txBox="1"/>
          <p:nvPr/>
        </p:nvSpPr>
        <p:spPr>
          <a:xfrm>
            <a:off x="969108" y="5172517"/>
            <a:ext cx="3993661" cy="923330"/>
          </a:xfrm>
          <a:prstGeom prst="rect">
            <a:avLst/>
          </a:prstGeom>
          <a:noFill/>
        </p:spPr>
        <p:txBody>
          <a:bodyPr wrap="square" rtlCol="0">
            <a:spAutoFit/>
          </a:bodyPr>
          <a:lstStyle/>
          <a:p>
            <a:r>
              <a:rPr lang="en-US" dirty="0"/>
              <a:t>Tobias Wasser, MD</a:t>
            </a:r>
          </a:p>
          <a:p>
            <a:r>
              <a:rPr lang="en-US" dirty="0"/>
              <a:t>Assistant Professor of Psychiatry</a:t>
            </a:r>
          </a:p>
          <a:p>
            <a:r>
              <a:rPr lang="en-US" dirty="0"/>
              <a:t>Yale School of Medicine</a:t>
            </a:r>
          </a:p>
        </p:txBody>
      </p:sp>
    </p:spTree>
    <p:extLst>
      <p:ext uri="{BB962C8B-B14F-4D97-AF65-F5344CB8AC3E}">
        <p14:creationId xmlns:p14="http://schemas.microsoft.com/office/powerpoint/2010/main" val="167352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167B9-4497-4F6E-AEEA-504B57592F5C}"/>
              </a:ext>
            </a:extLst>
          </p:cNvPr>
          <p:cNvSpPr>
            <a:spLocks noGrp="1"/>
          </p:cNvSpPr>
          <p:nvPr>
            <p:ph type="title"/>
          </p:nvPr>
        </p:nvSpPr>
        <p:spPr/>
        <p:txBody>
          <a:bodyPr>
            <a:normAutofit/>
          </a:bodyPr>
          <a:lstStyle/>
          <a:p>
            <a:r>
              <a:rPr lang="en-US" dirty="0"/>
              <a:t>Conflicts of interest</a:t>
            </a:r>
          </a:p>
        </p:txBody>
      </p:sp>
      <p:sp>
        <p:nvSpPr>
          <p:cNvPr id="3" name="Content Placeholder 2">
            <a:extLst>
              <a:ext uri="{FF2B5EF4-FFF2-40B4-BE49-F238E27FC236}">
                <a16:creationId xmlns:a16="http://schemas.microsoft.com/office/drawing/2014/main" id="{C7DC5760-B99E-41AE-9DD0-B239E421130A}"/>
              </a:ext>
            </a:extLst>
          </p:cNvPr>
          <p:cNvSpPr>
            <a:spLocks noGrp="1"/>
          </p:cNvSpPr>
          <p:nvPr>
            <p:ph sz="quarter" idx="13"/>
          </p:nvPr>
        </p:nvSpPr>
        <p:spPr/>
        <p:txBody>
          <a:bodyPr/>
          <a:lstStyle/>
          <a:p>
            <a:r>
              <a:rPr lang="en-US" dirty="0"/>
              <a:t>None</a:t>
            </a:r>
          </a:p>
        </p:txBody>
      </p:sp>
    </p:spTree>
    <p:extLst>
      <p:ext uri="{BB962C8B-B14F-4D97-AF65-F5344CB8AC3E}">
        <p14:creationId xmlns:p14="http://schemas.microsoft.com/office/powerpoint/2010/main" val="2208198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92A80-72EC-471D-B1A2-EB54123CC735}"/>
              </a:ext>
            </a:extLst>
          </p:cNvPr>
          <p:cNvSpPr>
            <a:spLocks noGrp="1"/>
          </p:cNvSpPr>
          <p:nvPr>
            <p:ph type="title"/>
          </p:nvPr>
        </p:nvSpPr>
        <p:spPr/>
        <p:txBody>
          <a:bodyPr>
            <a:normAutofit fontScale="90000"/>
          </a:bodyPr>
          <a:lstStyle/>
          <a:p>
            <a:r>
              <a:rPr lang="en-US" dirty="0"/>
              <a:t>Importance of leadership and administrative SKILLS IN PSYCHIATRY</a:t>
            </a:r>
          </a:p>
        </p:txBody>
      </p:sp>
      <p:sp>
        <p:nvSpPr>
          <p:cNvPr id="3" name="Content Placeholder 2">
            <a:extLst>
              <a:ext uri="{FF2B5EF4-FFF2-40B4-BE49-F238E27FC236}">
                <a16:creationId xmlns:a16="http://schemas.microsoft.com/office/drawing/2014/main" id="{1E60E0B6-9DB1-4CA5-BA12-C98D6F396C30}"/>
              </a:ext>
            </a:extLst>
          </p:cNvPr>
          <p:cNvSpPr>
            <a:spLocks noGrp="1"/>
          </p:cNvSpPr>
          <p:nvPr>
            <p:ph sz="quarter" idx="13"/>
          </p:nvPr>
        </p:nvSpPr>
        <p:spPr/>
        <p:txBody>
          <a:bodyPr>
            <a:normAutofit/>
          </a:bodyPr>
          <a:lstStyle/>
          <a:p>
            <a:r>
              <a:rPr lang="en-US" dirty="0"/>
              <a:t>Psychiatrists as leaders within mental health care</a:t>
            </a:r>
          </a:p>
          <a:p>
            <a:pPr lvl="1"/>
            <a:r>
              <a:rPr lang="en-US" dirty="0"/>
              <a:t>Early in careers as clinicians, later as administrators</a:t>
            </a:r>
          </a:p>
          <a:p>
            <a:endParaRPr lang="en-US" dirty="0"/>
          </a:p>
          <a:p>
            <a:r>
              <a:rPr lang="en-US" dirty="0"/>
              <a:t>Systems of Care</a:t>
            </a:r>
          </a:p>
          <a:p>
            <a:pPr lvl="1"/>
            <a:r>
              <a:rPr lang="en-US" dirty="0"/>
              <a:t>Need to understand how to effectively work within and leading systems of care</a:t>
            </a:r>
          </a:p>
          <a:p>
            <a:endParaRPr lang="en-US" dirty="0"/>
          </a:p>
          <a:p>
            <a:r>
              <a:rPr lang="en-US" dirty="0"/>
              <a:t>Integrated Care</a:t>
            </a:r>
          </a:p>
          <a:p>
            <a:pPr lvl="1"/>
            <a:r>
              <a:rPr lang="en-US" dirty="0"/>
              <a:t>Trend toward increased integration of care requires psychiatrists to have a greater understanding of how to serve as consultants and leaders in guiding our partners in physical healthcare in this collaborative care model. </a:t>
            </a:r>
          </a:p>
        </p:txBody>
      </p:sp>
    </p:spTree>
    <p:extLst>
      <p:ext uri="{BB962C8B-B14F-4D97-AF65-F5344CB8AC3E}">
        <p14:creationId xmlns:p14="http://schemas.microsoft.com/office/powerpoint/2010/main" val="11716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40385-44C7-4090-A9EA-5B2CD3E3B1B5}"/>
              </a:ext>
            </a:extLst>
          </p:cNvPr>
          <p:cNvSpPr>
            <a:spLocks noGrp="1"/>
          </p:cNvSpPr>
          <p:nvPr>
            <p:ph type="title"/>
          </p:nvPr>
        </p:nvSpPr>
        <p:spPr/>
        <p:txBody>
          <a:bodyPr>
            <a:normAutofit fontScale="90000"/>
          </a:bodyPr>
          <a:lstStyle/>
          <a:p>
            <a:r>
              <a:rPr lang="en-US" dirty="0"/>
              <a:t>Importance of leadership and administrative SKILLS IN PSYCHIATRY</a:t>
            </a:r>
          </a:p>
        </p:txBody>
      </p:sp>
      <p:sp>
        <p:nvSpPr>
          <p:cNvPr id="3" name="Content Placeholder 2">
            <a:extLst>
              <a:ext uri="{FF2B5EF4-FFF2-40B4-BE49-F238E27FC236}">
                <a16:creationId xmlns:a16="http://schemas.microsoft.com/office/drawing/2014/main" id="{0C59A3C5-A3E8-4F0E-A94C-6958BC748704}"/>
              </a:ext>
            </a:extLst>
          </p:cNvPr>
          <p:cNvSpPr>
            <a:spLocks noGrp="1"/>
          </p:cNvSpPr>
          <p:nvPr>
            <p:ph sz="quarter" idx="13"/>
          </p:nvPr>
        </p:nvSpPr>
        <p:spPr/>
        <p:txBody>
          <a:bodyPr/>
          <a:lstStyle/>
          <a:p>
            <a:r>
              <a:rPr lang="en-US" dirty="0"/>
              <a:t>Thus, it is imperative that psychiatrists begin to develop these skills during their training to prepare for these experiences. </a:t>
            </a:r>
          </a:p>
          <a:p>
            <a:endParaRPr lang="en-US" dirty="0"/>
          </a:p>
          <a:p>
            <a:r>
              <a:rPr lang="en-US" dirty="0"/>
              <a:t>In this presentation, we highlight opportunities to gain such administrative experiences during training and one’s early career to assist in preparing RFMs/ECPs for these future administrative roles.</a:t>
            </a:r>
          </a:p>
          <a:p>
            <a:endParaRPr lang="en-US" dirty="0"/>
          </a:p>
        </p:txBody>
      </p:sp>
    </p:spTree>
    <p:extLst>
      <p:ext uri="{BB962C8B-B14F-4D97-AF65-F5344CB8AC3E}">
        <p14:creationId xmlns:p14="http://schemas.microsoft.com/office/powerpoint/2010/main" val="1835964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4CAD7-A715-4526-93AE-F66EF57C03F5}"/>
              </a:ext>
            </a:extLst>
          </p:cNvPr>
          <p:cNvSpPr>
            <a:spLocks noGrp="1"/>
          </p:cNvSpPr>
          <p:nvPr>
            <p:ph type="title"/>
          </p:nvPr>
        </p:nvSpPr>
        <p:spPr/>
        <p:txBody>
          <a:bodyPr/>
          <a:lstStyle/>
          <a:p>
            <a:r>
              <a:rPr lang="en-US" dirty="0"/>
              <a:t>Challenges WHILE in TRAINING</a:t>
            </a:r>
          </a:p>
        </p:txBody>
      </p:sp>
      <p:sp>
        <p:nvSpPr>
          <p:cNvPr id="3" name="Content Placeholder 2">
            <a:extLst>
              <a:ext uri="{FF2B5EF4-FFF2-40B4-BE49-F238E27FC236}">
                <a16:creationId xmlns:a16="http://schemas.microsoft.com/office/drawing/2014/main" id="{2E8F4778-57E9-48FE-830E-82DF2D73AD5A}"/>
              </a:ext>
            </a:extLst>
          </p:cNvPr>
          <p:cNvSpPr>
            <a:spLocks noGrp="1"/>
          </p:cNvSpPr>
          <p:nvPr>
            <p:ph sz="quarter" idx="13"/>
          </p:nvPr>
        </p:nvSpPr>
        <p:spPr/>
        <p:txBody>
          <a:bodyPr>
            <a:normAutofit/>
          </a:bodyPr>
          <a:lstStyle/>
          <a:p>
            <a:r>
              <a:rPr lang="en-US" dirty="0"/>
              <a:t>Leadership is not an innate personality trait, but instead a constellation of skills and capacities that empower one to galvanize a group toward a common goal</a:t>
            </a:r>
          </a:p>
          <a:p>
            <a:endParaRPr lang="en-US" dirty="0"/>
          </a:p>
          <a:p>
            <a:r>
              <a:rPr lang="en-US" dirty="0"/>
              <a:t>As such, enhancing one’s own leadership skills and capacities requires education and training </a:t>
            </a:r>
          </a:p>
          <a:p>
            <a:endParaRPr lang="en-US" dirty="0"/>
          </a:p>
          <a:p>
            <a:r>
              <a:rPr lang="en-US" dirty="0"/>
              <a:t>However, most residency programs do not have an identified “leadership” or “administrative” track for their trainees. </a:t>
            </a:r>
          </a:p>
          <a:p>
            <a:endParaRPr lang="en-US" dirty="0"/>
          </a:p>
        </p:txBody>
      </p:sp>
    </p:spTree>
    <p:extLst>
      <p:ext uri="{BB962C8B-B14F-4D97-AF65-F5344CB8AC3E}">
        <p14:creationId xmlns:p14="http://schemas.microsoft.com/office/powerpoint/2010/main" val="2773850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238F-9C85-4DA2-8B9D-C868E3AFD839}"/>
              </a:ext>
            </a:extLst>
          </p:cNvPr>
          <p:cNvSpPr>
            <a:spLocks noGrp="1"/>
          </p:cNvSpPr>
          <p:nvPr>
            <p:ph type="title"/>
          </p:nvPr>
        </p:nvSpPr>
        <p:spPr/>
        <p:txBody>
          <a:bodyPr/>
          <a:lstStyle/>
          <a:p>
            <a:r>
              <a:rPr lang="en-US" dirty="0"/>
              <a:t>Challenges WHILE in TRAINING</a:t>
            </a:r>
          </a:p>
        </p:txBody>
      </p:sp>
      <p:sp>
        <p:nvSpPr>
          <p:cNvPr id="3" name="Content Placeholder 2">
            <a:extLst>
              <a:ext uri="{FF2B5EF4-FFF2-40B4-BE49-F238E27FC236}">
                <a16:creationId xmlns:a16="http://schemas.microsoft.com/office/drawing/2014/main" id="{7337250C-FA71-49BA-B6DE-924C9AA3B757}"/>
              </a:ext>
            </a:extLst>
          </p:cNvPr>
          <p:cNvSpPr>
            <a:spLocks noGrp="1"/>
          </p:cNvSpPr>
          <p:nvPr>
            <p:ph sz="quarter" idx="13"/>
          </p:nvPr>
        </p:nvSpPr>
        <p:spPr/>
        <p:txBody>
          <a:bodyPr>
            <a:normAutofit fontScale="92500"/>
          </a:bodyPr>
          <a:lstStyle/>
          <a:p>
            <a:r>
              <a:rPr lang="en-US" dirty="0"/>
              <a:t>Further, finding the time during the course of an already busy residency and/or fellowship schedule to participate in such extracurricular activities can be quite challenging for both trainees and training programs. </a:t>
            </a:r>
          </a:p>
          <a:p>
            <a:endParaRPr lang="en-US" dirty="0"/>
          </a:p>
          <a:p>
            <a:r>
              <a:rPr lang="en-US" dirty="0"/>
              <a:t>The Accreditation Council for Graduate Medical Education (ACGME) has recognized the importance of Systems-Based Practice and incorporated this into their developmental milestones for residents</a:t>
            </a:r>
          </a:p>
          <a:p>
            <a:endParaRPr lang="en-US" dirty="0"/>
          </a:p>
          <a:p>
            <a:r>
              <a:rPr lang="en-US" dirty="0"/>
              <a:t>However, the ACGME does not require that residencies or fellowships provide trainees with specific education or experience serving in leadership or administrative roles.</a:t>
            </a:r>
          </a:p>
          <a:p>
            <a:endParaRPr lang="en-US" dirty="0"/>
          </a:p>
          <a:p>
            <a:r>
              <a:rPr lang="en-US" dirty="0"/>
              <a:t>Thus, for trainees to gain this experience, it often takes significant time and effort both to recognize and avail oneself of such opportunities. </a:t>
            </a:r>
          </a:p>
          <a:p>
            <a:endParaRPr lang="en-US" dirty="0"/>
          </a:p>
          <a:p>
            <a:endParaRPr lang="en-US" dirty="0"/>
          </a:p>
        </p:txBody>
      </p:sp>
    </p:spTree>
    <p:extLst>
      <p:ext uri="{BB962C8B-B14F-4D97-AF65-F5344CB8AC3E}">
        <p14:creationId xmlns:p14="http://schemas.microsoft.com/office/powerpoint/2010/main" val="2141292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F5CC-EF17-460E-A4A3-E1517798F2D9}"/>
              </a:ext>
            </a:extLst>
          </p:cNvPr>
          <p:cNvSpPr>
            <a:spLocks noGrp="1"/>
          </p:cNvSpPr>
          <p:nvPr>
            <p:ph type="title"/>
          </p:nvPr>
        </p:nvSpPr>
        <p:spPr/>
        <p:txBody>
          <a:bodyPr/>
          <a:lstStyle/>
          <a:p>
            <a:r>
              <a:rPr lang="en-US" dirty="0"/>
              <a:t>Opportunities in residency</a:t>
            </a:r>
          </a:p>
        </p:txBody>
      </p:sp>
      <p:sp>
        <p:nvSpPr>
          <p:cNvPr id="3" name="Content Placeholder 2">
            <a:extLst>
              <a:ext uri="{FF2B5EF4-FFF2-40B4-BE49-F238E27FC236}">
                <a16:creationId xmlns:a16="http://schemas.microsoft.com/office/drawing/2014/main" id="{C0753E05-D1C5-4D75-B060-EB3AD345E990}"/>
              </a:ext>
            </a:extLst>
          </p:cNvPr>
          <p:cNvSpPr>
            <a:spLocks noGrp="1"/>
          </p:cNvSpPr>
          <p:nvPr>
            <p:ph sz="quarter" idx="13"/>
          </p:nvPr>
        </p:nvSpPr>
        <p:spPr/>
        <p:txBody>
          <a:bodyPr>
            <a:normAutofit/>
          </a:bodyPr>
          <a:lstStyle/>
          <a:p>
            <a:r>
              <a:rPr lang="en-US" dirty="0"/>
              <a:t>Identifying administrative opportunities early in residency training can be particularly challenging, but is feasible for motivated residents. </a:t>
            </a:r>
          </a:p>
          <a:p>
            <a:endParaRPr lang="en-US" dirty="0"/>
          </a:p>
          <a:p>
            <a:r>
              <a:rPr lang="en-US" dirty="0"/>
              <a:t>For PGY-1 residents, the transition from medical student to resident physician may be sufficiently daunting such that attempting to undertake  administrative  responsibilities  during  this  phase  of  training  may  be  overly ambitious. </a:t>
            </a:r>
          </a:p>
          <a:p>
            <a:endParaRPr lang="en-US" dirty="0"/>
          </a:p>
          <a:p>
            <a:r>
              <a:rPr lang="en-US" dirty="0"/>
              <a:t>However, in the PGY-2 and PGY-3 years, there are opportunities to begin taking on such administrative roles. </a:t>
            </a:r>
          </a:p>
        </p:txBody>
      </p:sp>
    </p:spTree>
    <p:extLst>
      <p:ext uri="{BB962C8B-B14F-4D97-AF65-F5344CB8AC3E}">
        <p14:creationId xmlns:p14="http://schemas.microsoft.com/office/powerpoint/2010/main" val="1632398855"/>
      </p:ext>
    </p:extLst>
  </p:cSld>
  <p:clrMapOvr>
    <a:masterClrMapping/>
  </p:clrMapOvr>
</p:sld>
</file>

<file path=ppt/theme/theme1.xml><?xml version="1.0" encoding="utf-8"?>
<a:theme xmlns:a="http://schemas.openxmlformats.org/drawingml/2006/main" name="APA">
  <a:themeElements>
    <a:clrScheme name="APA Palette 1">
      <a:dk1>
        <a:sysClr val="windowText" lastClr="000000"/>
      </a:dk1>
      <a:lt1>
        <a:sysClr val="window" lastClr="FFFFFF"/>
      </a:lt1>
      <a:dk2>
        <a:srgbClr val="003399"/>
      </a:dk2>
      <a:lt2>
        <a:srgbClr val="D2D1CF"/>
      </a:lt2>
      <a:accent1>
        <a:srgbClr val="003399"/>
      </a:accent1>
      <a:accent2>
        <a:srgbClr val="3B8634"/>
      </a:accent2>
      <a:accent3>
        <a:srgbClr val="196779"/>
      </a:accent3>
      <a:accent4>
        <a:srgbClr val="C33F23"/>
      </a:accent4>
      <a:accent5>
        <a:srgbClr val="B01E2C"/>
      </a:accent5>
      <a:accent6>
        <a:srgbClr val="701921"/>
      </a:accent6>
      <a:hlink>
        <a:srgbClr val="003399"/>
      </a:hlink>
      <a:folHlink>
        <a:srgbClr val="27509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0359265e-c19c-4ebf-b8ef-e495c0a3b367">APA Templates</Category>
    <Document_x0020_Type xmlns="0359265e-c19c-4ebf-b8ef-e495c0a3b367">Document</Document_x0020_Typ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628AA1EA2F2142954F1C3DA55C47DD" ma:contentTypeVersion="2" ma:contentTypeDescription="Create a new document." ma:contentTypeScope="" ma:versionID="8b1fd232b4739f8acd3d441ffeebb70e">
  <xsd:schema xmlns:xsd="http://www.w3.org/2001/XMLSchema" xmlns:xs="http://www.w3.org/2001/XMLSchema" xmlns:p="http://schemas.microsoft.com/office/2006/metadata/properties" xmlns:ns2="0359265e-c19c-4ebf-b8ef-e495c0a3b367" targetNamespace="http://schemas.microsoft.com/office/2006/metadata/properties" ma:root="true" ma:fieldsID="a31523a0250ff39d4581889c6ccb6f16" ns2:_="">
    <xsd:import namespace="0359265e-c19c-4ebf-b8ef-e495c0a3b367"/>
    <xsd:element name="properties">
      <xsd:complexType>
        <xsd:sequence>
          <xsd:element name="documentManagement">
            <xsd:complexType>
              <xsd:all>
                <xsd:element ref="ns2:Category"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59265e-c19c-4ebf-b8ef-e495c0a3b367"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APA Templates"/>
          <xsd:enumeration value="Documents"/>
          <xsd:enumeration value="Forms"/>
        </xsd:restriction>
      </xsd:simpleType>
    </xsd:element>
    <xsd:element name="Document_x0020_Type" ma:index="9" nillable="true" ma:displayName="Document Type" ma:default="Form" ma:format="Dropdown" ma:internalName="Document_x0020_Type">
      <xsd:simpleType>
        <xsd:restriction base="dms:Choice">
          <xsd:enumeration value="Form"/>
          <xsd:enumeration value="Document"/>
          <xsd:enumeration value="Templa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F228AE-04CB-4106-B305-444D7C02AC9E}">
  <ds:schemaRefs>
    <ds:schemaRef ds:uri="http://schemas.microsoft.com/sharepoint/v3/contenttype/forms"/>
  </ds:schemaRefs>
</ds:datastoreItem>
</file>

<file path=customXml/itemProps2.xml><?xml version="1.0" encoding="utf-8"?>
<ds:datastoreItem xmlns:ds="http://schemas.openxmlformats.org/officeDocument/2006/customXml" ds:itemID="{888E6D82-89ED-4237-9F54-7D83CA6C3E4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359265e-c19c-4ebf-b8ef-e495c0a3b367"/>
    <ds:schemaRef ds:uri="http://www.w3.org/XML/1998/namespace"/>
    <ds:schemaRef ds:uri="http://purl.org/dc/dcmitype/"/>
  </ds:schemaRefs>
</ds:datastoreItem>
</file>

<file path=customXml/itemProps3.xml><?xml version="1.0" encoding="utf-8"?>
<ds:datastoreItem xmlns:ds="http://schemas.openxmlformats.org/officeDocument/2006/customXml" ds:itemID="{F7FDCFA7-11A5-4947-B834-F8174F0AE9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59265e-c19c-4ebf-b8ef-e495c0a3b3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APA.potx</Template>
  <TotalTime>432</TotalTime>
  <Words>1560</Words>
  <Application>Microsoft Office PowerPoint</Application>
  <PresentationFormat>On-screen Show (4:3)</PresentationFormat>
  <Paragraphs>167</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APA</vt:lpstr>
      <vt:lpstr>Diverse Career Pathways to Leadership in Psychiatry</vt:lpstr>
      <vt:lpstr>Educational goals and objectives</vt:lpstr>
      <vt:lpstr>Opportunities in Training and Early Career </vt:lpstr>
      <vt:lpstr>Conflicts of interest</vt:lpstr>
      <vt:lpstr>Importance of leadership and administrative SKILLS IN PSYCHIATRY</vt:lpstr>
      <vt:lpstr>Importance of leadership and administrative SKILLS IN PSYCHIATRY</vt:lpstr>
      <vt:lpstr>Challenges WHILE in TRAINING</vt:lpstr>
      <vt:lpstr>Challenges WHILE in TRAINING</vt:lpstr>
      <vt:lpstr>Opportunities in residency</vt:lpstr>
      <vt:lpstr>Opportunities in residency</vt:lpstr>
      <vt:lpstr>Opportunities in residency - committees</vt:lpstr>
      <vt:lpstr>Opportunities in residency – GOVT/PRA</vt:lpstr>
      <vt:lpstr>Opportunities in residency - the apa</vt:lpstr>
      <vt:lpstr>Opportunities in residency - apa</vt:lpstr>
      <vt:lpstr>PowerPoint Presentation</vt:lpstr>
      <vt:lpstr>Opportunities in residency – Chief year</vt:lpstr>
      <vt:lpstr>Opportunities in residency – Chief year</vt:lpstr>
      <vt:lpstr>Public psychiatry fellowships</vt:lpstr>
      <vt:lpstr>Public psychiatry fellowships</vt:lpstr>
      <vt:lpstr>Advanced degrees</vt:lpstr>
      <vt:lpstr>Advanced Degrees</vt:lpstr>
      <vt:lpstr>PPf vs. advanced degrees</vt:lpstr>
      <vt:lpstr>Strategizing early career choices</vt:lpstr>
      <vt:lpstr>conclusions</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PowerPoint Template</dc:title>
  <dc:subject/>
  <dc:creator>Cynthia DeDios</dc:creator>
  <cp:keywords/>
  <dc:description/>
  <cp:lastModifiedBy>Wasser, Tobias</cp:lastModifiedBy>
  <cp:revision>89</cp:revision>
  <dcterms:created xsi:type="dcterms:W3CDTF">2015-04-29T13:45:43Z</dcterms:created>
  <dcterms:modified xsi:type="dcterms:W3CDTF">2018-04-24T02:19:36Z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7" name="ContentTypeId">
    <vt:lpwstr>0x0101005D628AA1EA2F2142954F1C3DA55C47DD</vt:lpwstr>
  </property>
</Properties>
</file>