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47"/>
  </p:notesMasterIdLst>
  <p:handoutMasterIdLst>
    <p:handoutMasterId r:id="rId48"/>
  </p:handoutMasterIdLst>
  <p:sldIdLst>
    <p:sldId id="359" r:id="rId6"/>
    <p:sldId id="374" r:id="rId7"/>
    <p:sldId id="361" r:id="rId8"/>
    <p:sldId id="375" r:id="rId9"/>
    <p:sldId id="363" r:id="rId10"/>
    <p:sldId id="364" r:id="rId11"/>
    <p:sldId id="365" r:id="rId12"/>
    <p:sldId id="366" r:id="rId13"/>
    <p:sldId id="367" r:id="rId14"/>
    <p:sldId id="368" r:id="rId15"/>
    <p:sldId id="373" r:id="rId16"/>
    <p:sldId id="369" r:id="rId17"/>
    <p:sldId id="370" r:id="rId18"/>
    <p:sldId id="371" r:id="rId19"/>
    <p:sldId id="372" r:id="rId20"/>
    <p:sldId id="394" r:id="rId21"/>
    <p:sldId id="386" r:id="rId22"/>
    <p:sldId id="387" r:id="rId23"/>
    <p:sldId id="388" r:id="rId24"/>
    <p:sldId id="389" r:id="rId25"/>
    <p:sldId id="390" r:id="rId26"/>
    <p:sldId id="391" r:id="rId27"/>
    <p:sldId id="392" r:id="rId28"/>
    <p:sldId id="393" r:id="rId29"/>
    <p:sldId id="408" r:id="rId30"/>
    <p:sldId id="396" r:id="rId31"/>
    <p:sldId id="397" r:id="rId32"/>
    <p:sldId id="398" r:id="rId33"/>
    <p:sldId id="399" r:id="rId34"/>
    <p:sldId id="400" r:id="rId35"/>
    <p:sldId id="402" r:id="rId36"/>
    <p:sldId id="403" r:id="rId37"/>
    <p:sldId id="404" r:id="rId38"/>
    <p:sldId id="405" r:id="rId39"/>
    <p:sldId id="407" r:id="rId40"/>
    <p:sldId id="409" r:id="rId41"/>
    <p:sldId id="411" r:id="rId42"/>
    <p:sldId id="413" r:id="rId43"/>
    <p:sldId id="414" r:id="rId44"/>
    <p:sldId id="415" r:id="rId45"/>
    <p:sldId id="4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A2"/>
    <a:srgbClr val="1C2D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81487" autoAdjust="0"/>
  </p:normalViewPr>
  <p:slideViewPr>
    <p:cSldViewPr snapToGrid="0" snapToObjects="1">
      <p:cViewPr varScale="1">
        <p:scale>
          <a:sx n="93" d="100"/>
          <a:sy n="93" d="100"/>
        </p:scale>
        <p:origin x="23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43020-6BF2-CD44-BF4E-7C45B58BADC3}"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700EB4D5-D826-4241-8C86-56E5B2E3B5D2}">
      <dgm:prSet phldrT="[Text]"/>
      <dgm:spPr/>
      <dgm:t>
        <a:bodyPr/>
        <a:lstStyle/>
        <a:p>
          <a:r>
            <a:rPr lang="en-US" dirty="0"/>
            <a:t>Public Sector Psychiatry</a:t>
          </a:r>
        </a:p>
      </dgm:t>
    </dgm:pt>
    <dgm:pt modelId="{5983F50F-3C97-834D-BB48-41EF43B0195E}" type="parTrans" cxnId="{77E1FAA2-EDAC-0046-9D9E-7DC4DC9F22A1}">
      <dgm:prSet/>
      <dgm:spPr/>
      <dgm:t>
        <a:bodyPr/>
        <a:lstStyle/>
        <a:p>
          <a:endParaRPr lang="en-US"/>
        </a:p>
      </dgm:t>
    </dgm:pt>
    <dgm:pt modelId="{04D74ABB-BE21-A941-9D4E-8543476698A5}" type="sibTrans" cxnId="{77E1FAA2-EDAC-0046-9D9E-7DC4DC9F22A1}">
      <dgm:prSet/>
      <dgm:spPr/>
      <dgm:t>
        <a:bodyPr/>
        <a:lstStyle/>
        <a:p>
          <a:endParaRPr lang="en-US"/>
        </a:p>
      </dgm:t>
    </dgm:pt>
    <dgm:pt modelId="{5E7EE165-C1A7-4F4B-ACBB-FB8B21EE10DB}">
      <dgm:prSet phldrT="[Text]"/>
      <dgm:spPr/>
      <dgm:t>
        <a:bodyPr/>
        <a:lstStyle/>
        <a:p>
          <a:r>
            <a:rPr lang="en-US" dirty="0"/>
            <a:t>VA</a:t>
          </a:r>
        </a:p>
      </dgm:t>
    </dgm:pt>
    <dgm:pt modelId="{999CDC39-5179-834C-B6E0-D11F1141E13C}" type="parTrans" cxnId="{FB7E2375-2542-9745-A034-77F5A0D8E729}">
      <dgm:prSet/>
      <dgm:spPr/>
      <dgm:t>
        <a:bodyPr/>
        <a:lstStyle/>
        <a:p>
          <a:endParaRPr lang="en-US"/>
        </a:p>
      </dgm:t>
    </dgm:pt>
    <dgm:pt modelId="{21747245-6E9B-0F48-A489-367FC73D1FCE}" type="sibTrans" cxnId="{FB7E2375-2542-9745-A034-77F5A0D8E729}">
      <dgm:prSet/>
      <dgm:spPr/>
      <dgm:t>
        <a:bodyPr/>
        <a:lstStyle/>
        <a:p>
          <a:endParaRPr lang="en-US"/>
        </a:p>
      </dgm:t>
    </dgm:pt>
    <dgm:pt modelId="{3BEB1955-7EBB-BB4C-9F9A-2CF684965A3E}">
      <dgm:prSet phldrT="[Text]"/>
      <dgm:spPr/>
      <dgm:t>
        <a:bodyPr/>
        <a:lstStyle/>
        <a:p>
          <a:r>
            <a:rPr lang="en-US" dirty="0"/>
            <a:t>CMHC</a:t>
          </a:r>
        </a:p>
      </dgm:t>
    </dgm:pt>
    <dgm:pt modelId="{F8C56FB2-C80B-7A47-9EBA-89E4A518C0CF}" type="parTrans" cxnId="{11B1F4EA-F4D0-E948-9145-A5F60131A02E}">
      <dgm:prSet/>
      <dgm:spPr/>
      <dgm:t>
        <a:bodyPr/>
        <a:lstStyle/>
        <a:p>
          <a:endParaRPr lang="en-US"/>
        </a:p>
      </dgm:t>
    </dgm:pt>
    <dgm:pt modelId="{03F7FD22-E95B-564F-8ADE-EDDA1E0AF4D9}" type="sibTrans" cxnId="{11B1F4EA-F4D0-E948-9145-A5F60131A02E}">
      <dgm:prSet/>
      <dgm:spPr/>
      <dgm:t>
        <a:bodyPr/>
        <a:lstStyle/>
        <a:p>
          <a:endParaRPr lang="en-US"/>
        </a:p>
      </dgm:t>
    </dgm:pt>
    <dgm:pt modelId="{68E79C64-1240-1A45-AD85-87A18B88C162}">
      <dgm:prSet phldrT="[Text]"/>
      <dgm:spPr/>
      <dgm:t>
        <a:bodyPr/>
        <a:lstStyle/>
        <a:p>
          <a:r>
            <a:rPr lang="en-US" dirty="0"/>
            <a:t>Private Sector Psychiatry</a:t>
          </a:r>
        </a:p>
      </dgm:t>
    </dgm:pt>
    <dgm:pt modelId="{05F71330-F11D-4046-9036-7E2BD65448F9}" type="parTrans" cxnId="{491A4DB5-C355-3248-B95F-5E4354E8D6B6}">
      <dgm:prSet/>
      <dgm:spPr/>
      <dgm:t>
        <a:bodyPr/>
        <a:lstStyle/>
        <a:p>
          <a:endParaRPr lang="en-US"/>
        </a:p>
      </dgm:t>
    </dgm:pt>
    <dgm:pt modelId="{20C56BA2-2838-894A-B596-F41FF60CF1AF}" type="sibTrans" cxnId="{491A4DB5-C355-3248-B95F-5E4354E8D6B6}">
      <dgm:prSet/>
      <dgm:spPr/>
      <dgm:t>
        <a:bodyPr/>
        <a:lstStyle/>
        <a:p>
          <a:endParaRPr lang="en-US"/>
        </a:p>
      </dgm:t>
    </dgm:pt>
    <dgm:pt modelId="{32AABF7E-AF6B-4846-93DA-BF112432CD08}">
      <dgm:prSet phldrT="[Text]"/>
      <dgm:spPr/>
      <dgm:t>
        <a:bodyPr/>
        <a:lstStyle/>
        <a:p>
          <a:r>
            <a:rPr lang="en-US" sz="2600" dirty="0"/>
            <a:t>Private Practice</a:t>
          </a:r>
        </a:p>
      </dgm:t>
    </dgm:pt>
    <dgm:pt modelId="{B8C58DEB-1EFB-8048-9626-D04C4E1747AF}" type="parTrans" cxnId="{D69452AA-870B-F34A-9CF3-D21C6FFFA15A}">
      <dgm:prSet/>
      <dgm:spPr/>
      <dgm:t>
        <a:bodyPr/>
        <a:lstStyle/>
        <a:p>
          <a:endParaRPr lang="en-US"/>
        </a:p>
      </dgm:t>
    </dgm:pt>
    <dgm:pt modelId="{6E44637D-B17D-B240-A61F-4E4BC435FE1E}" type="sibTrans" cxnId="{D69452AA-870B-F34A-9CF3-D21C6FFFA15A}">
      <dgm:prSet/>
      <dgm:spPr/>
      <dgm:t>
        <a:bodyPr/>
        <a:lstStyle/>
        <a:p>
          <a:endParaRPr lang="en-US"/>
        </a:p>
      </dgm:t>
    </dgm:pt>
    <dgm:pt modelId="{59B6BCC1-2008-5048-ACDA-F258B6CAF2CD}">
      <dgm:prSet phldrT="[Text]"/>
      <dgm:spPr/>
      <dgm:t>
        <a:bodyPr/>
        <a:lstStyle/>
        <a:p>
          <a:r>
            <a:rPr lang="en-US" dirty="0"/>
            <a:t>Other</a:t>
          </a:r>
        </a:p>
      </dgm:t>
    </dgm:pt>
    <dgm:pt modelId="{0CF417E0-EEDC-E44E-873B-810D9285D068}" type="parTrans" cxnId="{BA28D24B-E7BB-4C4A-9D54-FF4C583C8817}">
      <dgm:prSet/>
      <dgm:spPr/>
      <dgm:t>
        <a:bodyPr/>
        <a:lstStyle/>
        <a:p>
          <a:endParaRPr lang="en-US"/>
        </a:p>
      </dgm:t>
    </dgm:pt>
    <dgm:pt modelId="{582C1EB4-3F82-F641-AB8D-198D515C70DE}" type="sibTrans" cxnId="{BA28D24B-E7BB-4C4A-9D54-FF4C583C8817}">
      <dgm:prSet/>
      <dgm:spPr/>
      <dgm:t>
        <a:bodyPr/>
        <a:lstStyle/>
        <a:p>
          <a:endParaRPr lang="en-US"/>
        </a:p>
      </dgm:t>
    </dgm:pt>
    <dgm:pt modelId="{570B057A-4F4C-8245-B699-CE028FE1BF91}">
      <dgm:prSet phldrT="[Text]"/>
      <dgm:spPr/>
      <dgm:t>
        <a:bodyPr/>
        <a:lstStyle/>
        <a:p>
          <a:r>
            <a:rPr lang="en-US" dirty="0"/>
            <a:t>Outside Industry</a:t>
          </a:r>
        </a:p>
      </dgm:t>
    </dgm:pt>
    <dgm:pt modelId="{7CFB73B6-DADF-5549-B6BE-2DBF0E1F62E8}" type="parTrans" cxnId="{3682F531-F577-8E4A-8FEA-33999FEE6985}">
      <dgm:prSet/>
      <dgm:spPr/>
      <dgm:t>
        <a:bodyPr/>
        <a:lstStyle/>
        <a:p>
          <a:endParaRPr lang="en-US"/>
        </a:p>
      </dgm:t>
    </dgm:pt>
    <dgm:pt modelId="{C0FD99E8-6150-1943-B38A-35FC16A219B6}" type="sibTrans" cxnId="{3682F531-F577-8E4A-8FEA-33999FEE6985}">
      <dgm:prSet/>
      <dgm:spPr/>
      <dgm:t>
        <a:bodyPr/>
        <a:lstStyle/>
        <a:p>
          <a:endParaRPr lang="en-US"/>
        </a:p>
      </dgm:t>
    </dgm:pt>
    <dgm:pt modelId="{66E8616B-8ED4-CB4E-9549-A4C11A8B2B21}">
      <dgm:prSet phldrT="[Text]"/>
      <dgm:spPr/>
      <dgm:t>
        <a:bodyPr/>
        <a:lstStyle/>
        <a:p>
          <a:r>
            <a:rPr lang="en-US" dirty="0"/>
            <a:t>Pharma Company</a:t>
          </a:r>
        </a:p>
      </dgm:t>
    </dgm:pt>
    <dgm:pt modelId="{D427D47D-0E54-5E4B-BE3B-04295B0D0DDC}" type="parTrans" cxnId="{63562D71-66FA-9544-AF58-0A0381CE5F7F}">
      <dgm:prSet/>
      <dgm:spPr/>
      <dgm:t>
        <a:bodyPr/>
        <a:lstStyle/>
        <a:p>
          <a:endParaRPr lang="en-US"/>
        </a:p>
      </dgm:t>
    </dgm:pt>
    <dgm:pt modelId="{D9D14713-F0A1-A743-8AB0-EB5B3D463F0F}" type="sibTrans" cxnId="{63562D71-66FA-9544-AF58-0A0381CE5F7F}">
      <dgm:prSet/>
      <dgm:spPr/>
      <dgm:t>
        <a:bodyPr/>
        <a:lstStyle/>
        <a:p>
          <a:endParaRPr lang="en-US"/>
        </a:p>
      </dgm:t>
    </dgm:pt>
    <dgm:pt modelId="{A637DC2A-15D7-7D48-9D54-1D42AFAD7310}">
      <dgm:prSet phldrT="[Text]"/>
      <dgm:spPr/>
      <dgm:t>
        <a:bodyPr/>
        <a:lstStyle/>
        <a:p>
          <a:endParaRPr lang="en-US" dirty="0"/>
        </a:p>
      </dgm:t>
    </dgm:pt>
    <dgm:pt modelId="{FF7ECB70-5D28-7B49-9D39-978583ADC23F}" type="parTrans" cxnId="{C5BF3D8A-E736-414A-9A6F-648B1C666119}">
      <dgm:prSet/>
      <dgm:spPr/>
      <dgm:t>
        <a:bodyPr/>
        <a:lstStyle/>
        <a:p>
          <a:endParaRPr lang="en-US"/>
        </a:p>
      </dgm:t>
    </dgm:pt>
    <dgm:pt modelId="{5C622B14-07B9-3F4B-9321-373D48DEB005}" type="sibTrans" cxnId="{C5BF3D8A-E736-414A-9A6F-648B1C666119}">
      <dgm:prSet/>
      <dgm:spPr/>
      <dgm:t>
        <a:bodyPr/>
        <a:lstStyle/>
        <a:p>
          <a:endParaRPr lang="en-US"/>
        </a:p>
      </dgm:t>
    </dgm:pt>
    <dgm:pt modelId="{DB002DE1-B897-4E4F-90A6-D23F5E0E83E9}">
      <dgm:prSet phldrT="[Text]"/>
      <dgm:spPr/>
      <dgm:t>
        <a:bodyPr/>
        <a:lstStyle/>
        <a:p>
          <a:endParaRPr lang="en-US" dirty="0"/>
        </a:p>
      </dgm:t>
    </dgm:pt>
    <dgm:pt modelId="{F2CE0B52-C610-1F49-AA67-A2AC38D06ECC}" type="parTrans" cxnId="{F7CDA906-1F60-0B49-882B-58F8AF143355}">
      <dgm:prSet/>
      <dgm:spPr/>
      <dgm:t>
        <a:bodyPr/>
        <a:lstStyle/>
        <a:p>
          <a:endParaRPr lang="en-US"/>
        </a:p>
      </dgm:t>
    </dgm:pt>
    <dgm:pt modelId="{DAD7F979-1526-0647-A0A7-DAF75EB7F588}" type="sibTrans" cxnId="{F7CDA906-1F60-0B49-882B-58F8AF143355}">
      <dgm:prSet/>
      <dgm:spPr/>
      <dgm:t>
        <a:bodyPr/>
        <a:lstStyle/>
        <a:p>
          <a:endParaRPr lang="en-US"/>
        </a:p>
      </dgm:t>
    </dgm:pt>
    <dgm:pt modelId="{F1F2BF51-5E7F-4E48-AFAE-9FB8BA6B6DAC}">
      <dgm:prSet phldrT="[Text]"/>
      <dgm:spPr/>
      <dgm:t>
        <a:bodyPr/>
        <a:lstStyle/>
        <a:p>
          <a:r>
            <a:rPr lang="en-US" dirty="0"/>
            <a:t>Academic Centers</a:t>
          </a:r>
        </a:p>
      </dgm:t>
    </dgm:pt>
    <dgm:pt modelId="{B95A7D56-0A66-F64A-B407-AD3415DE04A0}" type="parTrans" cxnId="{16825946-A1DC-9348-9E4F-E58461A07E0E}">
      <dgm:prSet/>
      <dgm:spPr/>
      <dgm:t>
        <a:bodyPr/>
        <a:lstStyle/>
        <a:p>
          <a:endParaRPr lang="en-US"/>
        </a:p>
      </dgm:t>
    </dgm:pt>
    <dgm:pt modelId="{93E1FC01-1C67-A340-B838-C924CE51520E}" type="sibTrans" cxnId="{16825946-A1DC-9348-9E4F-E58461A07E0E}">
      <dgm:prSet/>
      <dgm:spPr/>
      <dgm:t>
        <a:bodyPr/>
        <a:lstStyle/>
        <a:p>
          <a:endParaRPr lang="en-US"/>
        </a:p>
      </dgm:t>
    </dgm:pt>
    <dgm:pt modelId="{93F4027C-7FBB-7F43-83CA-F94F7CF57EA0}">
      <dgm:prSet/>
      <dgm:spPr/>
      <dgm:t>
        <a:bodyPr/>
        <a:lstStyle/>
        <a:p>
          <a:r>
            <a:rPr lang="en-US" dirty="0"/>
            <a:t>Insurance</a:t>
          </a:r>
        </a:p>
      </dgm:t>
    </dgm:pt>
    <dgm:pt modelId="{EAFCCB4B-1836-0D48-9F7F-607EC1CB0EE2}" type="parTrans" cxnId="{C4169CB8-D18F-8346-85AC-D18705E0ED7E}">
      <dgm:prSet/>
      <dgm:spPr/>
      <dgm:t>
        <a:bodyPr/>
        <a:lstStyle/>
        <a:p>
          <a:endParaRPr lang="en-US"/>
        </a:p>
      </dgm:t>
    </dgm:pt>
    <dgm:pt modelId="{E8A1D718-B268-8942-A305-850A0B28C872}" type="sibTrans" cxnId="{C4169CB8-D18F-8346-85AC-D18705E0ED7E}">
      <dgm:prSet/>
      <dgm:spPr/>
      <dgm:t>
        <a:bodyPr/>
        <a:lstStyle/>
        <a:p>
          <a:endParaRPr lang="en-US"/>
        </a:p>
      </dgm:t>
    </dgm:pt>
    <dgm:pt modelId="{E9F28687-EEED-CE4F-AF04-0B37821034EA}">
      <dgm:prSet phldrT="[Text]"/>
      <dgm:spPr/>
      <dgm:t>
        <a:bodyPr/>
        <a:lstStyle/>
        <a:p>
          <a:r>
            <a:rPr lang="en-US" dirty="0"/>
            <a:t>Start-ups</a:t>
          </a:r>
        </a:p>
      </dgm:t>
    </dgm:pt>
    <dgm:pt modelId="{53C0F5FF-F305-F541-9067-E3640D2020DF}" type="parTrans" cxnId="{C3CDF885-0AD7-A945-B8DC-7D5B9633AC4E}">
      <dgm:prSet/>
      <dgm:spPr/>
      <dgm:t>
        <a:bodyPr/>
        <a:lstStyle/>
        <a:p>
          <a:endParaRPr lang="en-US"/>
        </a:p>
      </dgm:t>
    </dgm:pt>
    <dgm:pt modelId="{088CB860-4969-514D-8851-D6AE794E0FB9}" type="sibTrans" cxnId="{C3CDF885-0AD7-A945-B8DC-7D5B9633AC4E}">
      <dgm:prSet/>
      <dgm:spPr/>
      <dgm:t>
        <a:bodyPr/>
        <a:lstStyle/>
        <a:p>
          <a:endParaRPr lang="en-US"/>
        </a:p>
      </dgm:t>
    </dgm:pt>
    <dgm:pt modelId="{775ABE4A-0CB9-E14C-B45C-FDEA66D802AA}">
      <dgm:prSet phldrT="[Text]" custT="1"/>
      <dgm:spPr/>
      <dgm:t>
        <a:bodyPr/>
        <a:lstStyle/>
        <a:p>
          <a:r>
            <a:rPr lang="en-US" sz="2600" dirty="0"/>
            <a:t>Expert Consultation </a:t>
          </a:r>
          <a:r>
            <a:rPr lang="en-US" sz="2000" dirty="0"/>
            <a:t>(i.e. Forensics, Child/Adolescent, etc.)</a:t>
          </a:r>
        </a:p>
      </dgm:t>
    </dgm:pt>
    <dgm:pt modelId="{09BDD1C0-9AA0-5745-8257-0F8C51EFA435}" type="parTrans" cxnId="{64DB2EA0-0279-8E44-88AD-3A0D087D503C}">
      <dgm:prSet/>
      <dgm:spPr/>
      <dgm:t>
        <a:bodyPr/>
        <a:lstStyle/>
        <a:p>
          <a:endParaRPr lang="en-US"/>
        </a:p>
      </dgm:t>
    </dgm:pt>
    <dgm:pt modelId="{81347C7B-D724-F045-B855-87E4D2B3329F}" type="sibTrans" cxnId="{64DB2EA0-0279-8E44-88AD-3A0D087D503C}">
      <dgm:prSet/>
      <dgm:spPr/>
      <dgm:t>
        <a:bodyPr/>
        <a:lstStyle/>
        <a:p>
          <a:endParaRPr lang="en-US"/>
        </a:p>
      </dgm:t>
    </dgm:pt>
    <dgm:pt modelId="{AA4AC8CA-CEF2-AF42-B6D3-045225D5BBA9}" type="pres">
      <dgm:prSet presAssocID="{27F43020-6BF2-CD44-BF4E-7C45B58BADC3}" presName="Name0" presStyleCnt="0">
        <dgm:presLayoutVars>
          <dgm:dir/>
          <dgm:animLvl val="lvl"/>
          <dgm:resizeHandles val="exact"/>
        </dgm:presLayoutVars>
      </dgm:prSet>
      <dgm:spPr/>
    </dgm:pt>
    <dgm:pt modelId="{79C4B819-77F5-824B-B6E6-ED822DC412B7}" type="pres">
      <dgm:prSet presAssocID="{700EB4D5-D826-4241-8C86-56E5B2E3B5D2}" presName="composite" presStyleCnt="0"/>
      <dgm:spPr/>
    </dgm:pt>
    <dgm:pt modelId="{1337C032-0536-9542-A3D9-2438D2452575}" type="pres">
      <dgm:prSet presAssocID="{700EB4D5-D826-4241-8C86-56E5B2E3B5D2}" presName="parTx" presStyleLbl="alignNode1" presStyleIdx="0" presStyleCnt="3">
        <dgm:presLayoutVars>
          <dgm:chMax val="0"/>
          <dgm:chPref val="0"/>
          <dgm:bulletEnabled val="1"/>
        </dgm:presLayoutVars>
      </dgm:prSet>
      <dgm:spPr/>
    </dgm:pt>
    <dgm:pt modelId="{F3C624CC-86C0-1D49-BCCB-3BB3A6E3A65D}" type="pres">
      <dgm:prSet presAssocID="{700EB4D5-D826-4241-8C86-56E5B2E3B5D2}" presName="desTx" presStyleLbl="alignAccFollowNode1" presStyleIdx="0" presStyleCnt="3">
        <dgm:presLayoutVars>
          <dgm:bulletEnabled val="1"/>
        </dgm:presLayoutVars>
      </dgm:prSet>
      <dgm:spPr/>
    </dgm:pt>
    <dgm:pt modelId="{BD91F204-B0EC-5542-AEE2-4BBFF10714D1}" type="pres">
      <dgm:prSet presAssocID="{04D74ABB-BE21-A941-9D4E-8543476698A5}" presName="space" presStyleCnt="0"/>
      <dgm:spPr/>
    </dgm:pt>
    <dgm:pt modelId="{4C81AD5E-5BF4-AB44-A247-283A41823DD3}" type="pres">
      <dgm:prSet presAssocID="{68E79C64-1240-1A45-AD85-87A18B88C162}" presName="composite" presStyleCnt="0"/>
      <dgm:spPr/>
    </dgm:pt>
    <dgm:pt modelId="{6AC98846-9370-A840-9068-F520B1CCD633}" type="pres">
      <dgm:prSet presAssocID="{68E79C64-1240-1A45-AD85-87A18B88C162}" presName="parTx" presStyleLbl="alignNode1" presStyleIdx="1" presStyleCnt="3">
        <dgm:presLayoutVars>
          <dgm:chMax val="0"/>
          <dgm:chPref val="0"/>
          <dgm:bulletEnabled val="1"/>
        </dgm:presLayoutVars>
      </dgm:prSet>
      <dgm:spPr/>
    </dgm:pt>
    <dgm:pt modelId="{672FC4BA-15EC-2743-BAA0-84806BEA266E}" type="pres">
      <dgm:prSet presAssocID="{68E79C64-1240-1A45-AD85-87A18B88C162}" presName="desTx" presStyleLbl="alignAccFollowNode1" presStyleIdx="1" presStyleCnt="3">
        <dgm:presLayoutVars>
          <dgm:bulletEnabled val="1"/>
        </dgm:presLayoutVars>
      </dgm:prSet>
      <dgm:spPr/>
    </dgm:pt>
    <dgm:pt modelId="{97FC7090-2C42-B245-95F3-EE65410794EF}" type="pres">
      <dgm:prSet presAssocID="{20C56BA2-2838-894A-B596-F41FF60CF1AF}" presName="space" presStyleCnt="0"/>
      <dgm:spPr/>
    </dgm:pt>
    <dgm:pt modelId="{B1A269DF-F9E2-A745-A82E-F3FF7BB09D95}" type="pres">
      <dgm:prSet presAssocID="{59B6BCC1-2008-5048-ACDA-F258B6CAF2CD}" presName="composite" presStyleCnt="0"/>
      <dgm:spPr/>
    </dgm:pt>
    <dgm:pt modelId="{6A17AEA0-E4CB-A74A-BDF5-66B97FA8B34E}" type="pres">
      <dgm:prSet presAssocID="{59B6BCC1-2008-5048-ACDA-F258B6CAF2CD}" presName="parTx" presStyleLbl="alignNode1" presStyleIdx="2" presStyleCnt="3">
        <dgm:presLayoutVars>
          <dgm:chMax val="0"/>
          <dgm:chPref val="0"/>
          <dgm:bulletEnabled val="1"/>
        </dgm:presLayoutVars>
      </dgm:prSet>
      <dgm:spPr/>
    </dgm:pt>
    <dgm:pt modelId="{02A5A466-8372-B34D-B3B1-66DC5AEA51FE}" type="pres">
      <dgm:prSet presAssocID="{59B6BCC1-2008-5048-ACDA-F258B6CAF2CD}" presName="desTx" presStyleLbl="alignAccFollowNode1" presStyleIdx="2" presStyleCnt="3">
        <dgm:presLayoutVars>
          <dgm:bulletEnabled val="1"/>
        </dgm:presLayoutVars>
      </dgm:prSet>
      <dgm:spPr/>
    </dgm:pt>
  </dgm:ptLst>
  <dgm:cxnLst>
    <dgm:cxn modelId="{F7CDA906-1F60-0B49-882B-58F8AF143355}" srcId="{700EB4D5-D826-4241-8C86-56E5B2E3B5D2}" destId="{DB002DE1-B897-4E4F-90A6-D23F5E0E83E9}" srcOrd="3" destOrd="0" parTransId="{F2CE0B52-C610-1F49-AA67-A2AC38D06ECC}" sibTransId="{DAD7F979-1526-0647-A0A7-DAF75EB7F588}"/>
    <dgm:cxn modelId="{E6EBA609-513F-6741-8497-7550CA1234A8}" type="presOf" srcId="{F1F2BF51-5E7F-4E48-AFAE-9FB8BA6B6DAC}" destId="{F3C624CC-86C0-1D49-BCCB-3BB3A6E3A65D}" srcOrd="0" destOrd="2" presId="urn:microsoft.com/office/officeart/2005/8/layout/hList1"/>
    <dgm:cxn modelId="{31F8F60B-CCFE-A549-95DC-F8332BC5446C}" type="presOf" srcId="{700EB4D5-D826-4241-8C86-56E5B2E3B5D2}" destId="{1337C032-0536-9542-A3D9-2438D2452575}" srcOrd="0" destOrd="0" presId="urn:microsoft.com/office/officeart/2005/8/layout/hList1"/>
    <dgm:cxn modelId="{706C821A-FEF6-BE4B-9D20-3DF253D70BA7}" type="presOf" srcId="{570B057A-4F4C-8245-B699-CE028FE1BF91}" destId="{02A5A466-8372-B34D-B3B1-66DC5AEA51FE}" srcOrd="0" destOrd="0" presId="urn:microsoft.com/office/officeart/2005/8/layout/hList1"/>
    <dgm:cxn modelId="{2D3E281D-9490-5246-911F-935411631F50}" type="presOf" srcId="{93F4027C-7FBB-7F43-83CA-F94F7CF57EA0}" destId="{02A5A466-8372-B34D-B3B1-66DC5AEA51FE}" srcOrd="0" destOrd="3" presId="urn:microsoft.com/office/officeart/2005/8/layout/hList1"/>
    <dgm:cxn modelId="{3682F531-F577-8E4A-8FEA-33999FEE6985}" srcId="{59B6BCC1-2008-5048-ACDA-F258B6CAF2CD}" destId="{570B057A-4F4C-8245-B699-CE028FE1BF91}" srcOrd="0" destOrd="0" parTransId="{7CFB73B6-DADF-5549-B6BE-2DBF0E1F62E8}" sibTransId="{C0FD99E8-6150-1943-B38A-35FC16A219B6}"/>
    <dgm:cxn modelId="{16825946-A1DC-9348-9E4F-E58461A07E0E}" srcId="{700EB4D5-D826-4241-8C86-56E5B2E3B5D2}" destId="{F1F2BF51-5E7F-4E48-AFAE-9FB8BA6B6DAC}" srcOrd="2" destOrd="0" parTransId="{B95A7D56-0A66-F64A-B407-AD3415DE04A0}" sibTransId="{93E1FC01-1C67-A340-B838-C924CE51520E}"/>
    <dgm:cxn modelId="{BA28D24B-E7BB-4C4A-9D54-FF4C583C8817}" srcId="{27F43020-6BF2-CD44-BF4E-7C45B58BADC3}" destId="{59B6BCC1-2008-5048-ACDA-F258B6CAF2CD}" srcOrd="2" destOrd="0" parTransId="{0CF417E0-EEDC-E44E-873B-810D9285D068}" sibTransId="{582C1EB4-3F82-F641-AB8D-198D515C70DE}"/>
    <dgm:cxn modelId="{63562D71-66FA-9544-AF58-0A0381CE5F7F}" srcId="{59B6BCC1-2008-5048-ACDA-F258B6CAF2CD}" destId="{66E8616B-8ED4-CB4E-9549-A4C11A8B2B21}" srcOrd="2" destOrd="0" parTransId="{D427D47D-0E54-5E4B-BE3B-04295B0D0DDC}" sibTransId="{D9D14713-F0A1-A743-8AB0-EB5B3D463F0F}"/>
    <dgm:cxn modelId="{FB7E2375-2542-9745-A034-77F5A0D8E729}" srcId="{700EB4D5-D826-4241-8C86-56E5B2E3B5D2}" destId="{5E7EE165-C1A7-4F4B-ACBB-FB8B21EE10DB}" srcOrd="0" destOrd="0" parTransId="{999CDC39-5179-834C-B6E0-D11F1141E13C}" sibTransId="{21747245-6E9B-0F48-A489-367FC73D1FCE}"/>
    <dgm:cxn modelId="{C3CDF885-0AD7-A945-B8DC-7D5B9633AC4E}" srcId="{59B6BCC1-2008-5048-ACDA-F258B6CAF2CD}" destId="{E9F28687-EEED-CE4F-AF04-0B37821034EA}" srcOrd="1" destOrd="0" parTransId="{53C0F5FF-F305-F541-9067-E3640D2020DF}" sibTransId="{088CB860-4969-514D-8851-D6AE794E0FB9}"/>
    <dgm:cxn modelId="{C5BF3D8A-E736-414A-9A6F-648B1C666119}" srcId="{700EB4D5-D826-4241-8C86-56E5B2E3B5D2}" destId="{A637DC2A-15D7-7D48-9D54-1D42AFAD7310}" srcOrd="4" destOrd="0" parTransId="{FF7ECB70-5D28-7B49-9D39-978583ADC23F}" sibTransId="{5C622B14-07B9-3F4B-9321-373D48DEB005}"/>
    <dgm:cxn modelId="{D18F0B93-24E6-A445-A493-108E7ECEA8F3}" type="presOf" srcId="{A637DC2A-15D7-7D48-9D54-1D42AFAD7310}" destId="{F3C624CC-86C0-1D49-BCCB-3BB3A6E3A65D}" srcOrd="0" destOrd="4" presId="urn:microsoft.com/office/officeart/2005/8/layout/hList1"/>
    <dgm:cxn modelId="{33779D9D-76D6-384E-A754-A2ECFDECE5CD}" type="presOf" srcId="{DB002DE1-B897-4E4F-90A6-D23F5E0E83E9}" destId="{F3C624CC-86C0-1D49-BCCB-3BB3A6E3A65D}" srcOrd="0" destOrd="3" presId="urn:microsoft.com/office/officeart/2005/8/layout/hList1"/>
    <dgm:cxn modelId="{64DB2EA0-0279-8E44-88AD-3A0D087D503C}" srcId="{68E79C64-1240-1A45-AD85-87A18B88C162}" destId="{775ABE4A-0CB9-E14C-B45C-FDEA66D802AA}" srcOrd="1" destOrd="0" parTransId="{09BDD1C0-9AA0-5745-8257-0F8C51EFA435}" sibTransId="{81347C7B-D724-F045-B855-87E4D2B3329F}"/>
    <dgm:cxn modelId="{77E1FAA2-EDAC-0046-9D9E-7DC4DC9F22A1}" srcId="{27F43020-6BF2-CD44-BF4E-7C45B58BADC3}" destId="{700EB4D5-D826-4241-8C86-56E5B2E3B5D2}" srcOrd="0" destOrd="0" parTransId="{5983F50F-3C97-834D-BB48-41EF43B0195E}" sibTransId="{04D74ABB-BE21-A941-9D4E-8543476698A5}"/>
    <dgm:cxn modelId="{48A39CA3-9DCE-E245-8FCA-2471D3982635}" type="presOf" srcId="{59B6BCC1-2008-5048-ACDA-F258B6CAF2CD}" destId="{6A17AEA0-E4CB-A74A-BDF5-66B97FA8B34E}" srcOrd="0" destOrd="0" presId="urn:microsoft.com/office/officeart/2005/8/layout/hList1"/>
    <dgm:cxn modelId="{D69452AA-870B-F34A-9CF3-D21C6FFFA15A}" srcId="{68E79C64-1240-1A45-AD85-87A18B88C162}" destId="{32AABF7E-AF6B-4846-93DA-BF112432CD08}" srcOrd="0" destOrd="0" parTransId="{B8C58DEB-1EFB-8048-9626-D04C4E1747AF}" sibTransId="{6E44637D-B17D-B240-A61F-4E4BC435FE1E}"/>
    <dgm:cxn modelId="{491A4DB5-C355-3248-B95F-5E4354E8D6B6}" srcId="{27F43020-6BF2-CD44-BF4E-7C45B58BADC3}" destId="{68E79C64-1240-1A45-AD85-87A18B88C162}" srcOrd="1" destOrd="0" parTransId="{05F71330-F11D-4046-9036-7E2BD65448F9}" sibTransId="{20C56BA2-2838-894A-B596-F41FF60CF1AF}"/>
    <dgm:cxn modelId="{C4169CB8-D18F-8346-85AC-D18705E0ED7E}" srcId="{59B6BCC1-2008-5048-ACDA-F258B6CAF2CD}" destId="{93F4027C-7FBB-7F43-83CA-F94F7CF57EA0}" srcOrd="3" destOrd="0" parTransId="{EAFCCB4B-1836-0D48-9F7F-607EC1CB0EE2}" sibTransId="{E8A1D718-B268-8942-A305-850A0B28C872}"/>
    <dgm:cxn modelId="{3D83B3BB-ACD0-A741-89E2-27AA23CCB4DE}" type="presOf" srcId="{66E8616B-8ED4-CB4E-9549-A4C11A8B2B21}" destId="{02A5A466-8372-B34D-B3B1-66DC5AEA51FE}" srcOrd="0" destOrd="2" presId="urn:microsoft.com/office/officeart/2005/8/layout/hList1"/>
    <dgm:cxn modelId="{81E3B9C1-5B6A-0B4D-9DCC-EFACFF46086A}" type="presOf" srcId="{3BEB1955-7EBB-BB4C-9F9A-2CF684965A3E}" destId="{F3C624CC-86C0-1D49-BCCB-3BB3A6E3A65D}" srcOrd="0" destOrd="1" presId="urn:microsoft.com/office/officeart/2005/8/layout/hList1"/>
    <dgm:cxn modelId="{5F932FC7-C44F-8442-8F6E-351985EC2F44}" type="presOf" srcId="{5E7EE165-C1A7-4F4B-ACBB-FB8B21EE10DB}" destId="{F3C624CC-86C0-1D49-BCCB-3BB3A6E3A65D}" srcOrd="0" destOrd="0" presId="urn:microsoft.com/office/officeart/2005/8/layout/hList1"/>
    <dgm:cxn modelId="{3A9F4BCD-94E9-5945-A938-65512171BC18}" type="presOf" srcId="{32AABF7E-AF6B-4846-93DA-BF112432CD08}" destId="{672FC4BA-15EC-2743-BAA0-84806BEA266E}" srcOrd="0" destOrd="0" presId="urn:microsoft.com/office/officeart/2005/8/layout/hList1"/>
    <dgm:cxn modelId="{BB2C03D4-0047-D440-B9DA-E49E13A7AF21}" type="presOf" srcId="{27F43020-6BF2-CD44-BF4E-7C45B58BADC3}" destId="{AA4AC8CA-CEF2-AF42-B6D3-045225D5BBA9}" srcOrd="0" destOrd="0" presId="urn:microsoft.com/office/officeart/2005/8/layout/hList1"/>
    <dgm:cxn modelId="{6AE22EDB-F2F6-124C-89F7-CC5A6D0DB624}" type="presOf" srcId="{68E79C64-1240-1A45-AD85-87A18B88C162}" destId="{6AC98846-9370-A840-9068-F520B1CCD633}" srcOrd="0" destOrd="0" presId="urn:microsoft.com/office/officeart/2005/8/layout/hList1"/>
    <dgm:cxn modelId="{65E7C0E9-96FB-BB48-ADC6-15B00CE30AC8}" type="presOf" srcId="{775ABE4A-0CB9-E14C-B45C-FDEA66D802AA}" destId="{672FC4BA-15EC-2743-BAA0-84806BEA266E}" srcOrd="0" destOrd="1" presId="urn:microsoft.com/office/officeart/2005/8/layout/hList1"/>
    <dgm:cxn modelId="{11B1F4EA-F4D0-E948-9145-A5F60131A02E}" srcId="{700EB4D5-D826-4241-8C86-56E5B2E3B5D2}" destId="{3BEB1955-7EBB-BB4C-9F9A-2CF684965A3E}" srcOrd="1" destOrd="0" parTransId="{F8C56FB2-C80B-7A47-9EBA-89E4A518C0CF}" sibTransId="{03F7FD22-E95B-564F-8ADE-EDDA1E0AF4D9}"/>
    <dgm:cxn modelId="{CBD14CF9-EB77-E74E-820D-D44011875B06}" type="presOf" srcId="{E9F28687-EEED-CE4F-AF04-0B37821034EA}" destId="{02A5A466-8372-B34D-B3B1-66DC5AEA51FE}" srcOrd="0" destOrd="1" presId="urn:microsoft.com/office/officeart/2005/8/layout/hList1"/>
    <dgm:cxn modelId="{2BB19A36-EBB5-E942-88A2-2A8830EAF2A2}" type="presParOf" srcId="{AA4AC8CA-CEF2-AF42-B6D3-045225D5BBA9}" destId="{79C4B819-77F5-824B-B6E6-ED822DC412B7}" srcOrd="0" destOrd="0" presId="urn:microsoft.com/office/officeart/2005/8/layout/hList1"/>
    <dgm:cxn modelId="{57936818-D848-7342-9526-736393C9CE0A}" type="presParOf" srcId="{79C4B819-77F5-824B-B6E6-ED822DC412B7}" destId="{1337C032-0536-9542-A3D9-2438D2452575}" srcOrd="0" destOrd="0" presId="urn:microsoft.com/office/officeart/2005/8/layout/hList1"/>
    <dgm:cxn modelId="{3F37C03D-BFE7-3C4F-B5B6-20926A0A4F6E}" type="presParOf" srcId="{79C4B819-77F5-824B-B6E6-ED822DC412B7}" destId="{F3C624CC-86C0-1D49-BCCB-3BB3A6E3A65D}" srcOrd="1" destOrd="0" presId="urn:microsoft.com/office/officeart/2005/8/layout/hList1"/>
    <dgm:cxn modelId="{7BBB45B9-09AA-0348-A191-D2FEF94D447E}" type="presParOf" srcId="{AA4AC8CA-CEF2-AF42-B6D3-045225D5BBA9}" destId="{BD91F204-B0EC-5542-AEE2-4BBFF10714D1}" srcOrd="1" destOrd="0" presId="urn:microsoft.com/office/officeart/2005/8/layout/hList1"/>
    <dgm:cxn modelId="{6AD2CE09-594D-F142-B4AA-EF6D9FBC8CED}" type="presParOf" srcId="{AA4AC8CA-CEF2-AF42-B6D3-045225D5BBA9}" destId="{4C81AD5E-5BF4-AB44-A247-283A41823DD3}" srcOrd="2" destOrd="0" presId="urn:microsoft.com/office/officeart/2005/8/layout/hList1"/>
    <dgm:cxn modelId="{80C62DC7-8AE4-3C44-8A66-3CA9E0482885}" type="presParOf" srcId="{4C81AD5E-5BF4-AB44-A247-283A41823DD3}" destId="{6AC98846-9370-A840-9068-F520B1CCD633}" srcOrd="0" destOrd="0" presId="urn:microsoft.com/office/officeart/2005/8/layout/hList1"/>
    <dgm:cxn modelId="{A1628FEF-9088-E245-A5E1-273E55323BC1}" type="presParOf" srcId="{4C81AD5E-5BF4-AB44-A247-283A41823DD3}" destId="{672FC4BA-15EC-2743-BAA0-84806BEA266E}" srcOrd="1" destOrd="0" presId="urn:microsoft.com/office/officeart/2005/8/layout/hList1"/>
    <dgm:cxn modelId="{BD6EDAB1-0D3E-364F-B8DA-525EADE4F644}" type="presParOf" srcId="{AA4AC8CA-CEF2-AF42-B6D3-045225D5BBA9}" destId="{97FC7090-2C42-B245-95F3-EE65410794EF}" srcOrd="3" destOrd="0" presId="urn:microsoft.com/office/officeart/2005/8/layout/hList1"/>
    <dgm:cxn modelId="{34E2634F-0C39-0C47-BAC6-25065B0A5F7F}" type="presParOf" srcId="{AA4AC8CA-CEF2-AF42-B6D3-045225D5BBA9}" destId="{B1A269DF-F9E2-A745-A82E-F3FF7BB09D95}" srcOrd="4" destOrd="0" presId="urn:microsoft.com/office/officeart/2005/8/layout/hList1"/>
    <dgm:cxn modelId="{280D1699-E6E9-BA47-AF22-0A3E87D3BBA6}" type="presParOf" srcId="{B1A269DF-F9E2-A745-A82E-F3FF7BB09D95}" destId="{6A17AEA0-E4CB-A74A-BDF5-66B97FA8B34E}" srcOrd="0" destOrd="0" presId="urn:microsoft.com/office/officeart/2005/8/layout/hList1"/>
    <dgm:cxn modelId="{C5E8335C-60B1-D546-ADEB-6ACB341BDA84}" type="presParOf" srcId="{B1A269DF-F9E2-A745-A82E-F3FF7BB09D95}" destId="{02A5A466-8372-B34D-B3B1-66DC5AEA51F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9A5FB-A200-FF42-858B-DDD68995840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281313B-C172-6541-B4B4-A70258052102}">
      <dgm:prSet phldrT="[Text]"/>
      <dgm:spPr/>
      <dgm:t>
        <a:bodyPr/>
        <a:lstStyle/>
        <a:p>
          <a:r>
            <a:rPr lang="en-US" b="1" dirty="0"/>
            <a:t>Clinical: </a:t>
          </a:r>
        </a:p>
        <a:p>
          <a:r>
            <a:rPr lang="en-US" b="0" dirty="0"/>
            <a:t>(i.e. </a:t>
          </a:r>
          <a:r>
            <a:rPr lang="en-US" dirty="0"/>
            <a:t>Unit Chief, Medical Director, etc.)</a:t>
          </a:r>
        </a:p>
      </dgm:t>
    </dgm:pt>
    <dgm:pt modelId="{5FDB259D-4A13-A644-81D9-5475EDDFA343}" type="parTrans" cxnId="{4044DC47-4358-4E4E-9E9C-292E79D9527A}">
      <dgm:prSet/>
      <dgm:spPr/>
      <dgm:t>
        <a:bodyPr/>
        <a:lstStyle/>
        <a:p>
          <a:endParaRPr lang="en-US"/>
        </a:p>
      </dgm:t>
    </dgm:pt>
    <dgm:pt modelId="{7E1F7172-6452-C14C-B227-17134C2BD7CC}" type="sibTrans" cxnId="{4044DC47-4358-4E4E-9E9C-292E79D9527A}">
      <dgm:prSet/>
      <dgm:spPr/>
      <dgm:t>
        <a:bodyPr/>
        <a:lstStyle/>
        <a:p>
          <a:endParaRPr lang="en-US"/>
        </a:p>
      </dgm:t>
    </dgm:pt>
    <dgm:pt modelId="{FCEB0A24-9B85-1443-8293-892676783B2F}">
      <dgm:prSet phldrT="[Text]"/>
      <dgm:spPr/>
      <dgm:t>
        <a:bodyPr/>
        <a:lstStyle/>
        <a:p>
          <a:r>
            <a:rPr lang="en-US" b="1" dirty="0"/>
            <a:t>Administrative: </a:t>
          </a:r>
          <a:r>
            <a:rPr lang="en-US" dirty="0"/>
            <a:t>(i.e. Clinical Operations, Quality, etc.) </a:t>
          </a:r>
        </a:p>
      </dgm:t>
    </dgm:pt>
    <dgm:pt modelId="{6D44255C-DEDF-484B-B673-C6CFBFCCBEF6}" type="parTrans" cxnId="{F4A4F92D-229C-0746-B862-5DA7C3F3A134}">
      <dgm:prSet/>
      <dgm:spPr/>
      <dgm:t>
        <a:bodyPr/>
        <a:lstStyle/>
        <a:p>
          <a:endParaRPr lang="en-US"/>
        </a:p>
      </dgm:t>
    </dgm:pt>
    <dgm:pt modelId="{D842565C-6988-F644-8155-92EF682E6703}" type="sibTrans" cxnId="{F4A4F92D-229C-0746-B862-5DA7C3F3A134}">
      <dgm:prSet/>
      <dgm:spPr/>
      <dgm:t>
        <a:bodyPr/>
        <a:lstStyle/>
        <a:p>
          <a:endParaRPr lang="en-US"/>
        </a:p>
      </dgm:t>
    </dgm:pt>
    <dgm:pt modelId="{D64F0F9C-7973-A34A-A5C7-81FCC67BFCAE}">
      <dgm:prSet phldrT="[Text]"/>
      <dgm:spPr/>
      <dgm:t>
        <a:bodyPr/>
        <a:lstStyle/>
        <a:p>
          <a:r>
            <a:rPr lang="en-US" b="1" dirty="0"/>
            <a:t>Research </a:t>
          </a:r>
        </a:p>
        <a:p>
          <a:r>
            <a:rPr lang="en-US" dirty="0"/>
            <a:t>(i.e. Director of Research Topic, etc.) </a:t>
          </a:r>
        </a:p>
      </dgm:t>
    </dgm:pt>
    <dgm:pt modelId="{21670EE9-4878-B847-8598-0D3EC6CB7A37}" type="parTrans" cxnId="{5613F165-C8C3-CF40-A92E-729655476E5B}">
      <dgm:prSet/>
      <dgm:spPr/>
      <dgm:t>
        <a:bodyPr/>
        <a:lstStyle/>
        <a:p>
          <a:endParaRPr lang="en-US"/>
        </a:p>
      </dgm:t>
    </dgm:pt>
    <dgm:pt modelId="{19DB05FC-CD36-6942-92CF-4E93C0087695}" type="sibTrans" cxnId="{5613F165-C8C3-CF40-A92E-729655476E5B}">
      <dgm:prSet/>
      <dgm:spPr/>
      <dgm:t>
        <a:bodyPr/>
        <a:lstStyle/>
        <a:p>
          <a:endParaRPr lang="en-US"/>
        </a:p>
      </dgm:t>
    </dgm:pt>
    <dgm:pt modelId="{2472B21E-1585-2240-A283-AD9ACD87BB6A}">
      <dgm:prSet phldrT="[Text]"/>
      <dgm:spPr/>
      <dgm:t>
        <a:bodyPr/>
        <a:lstStyle/>
        <a:p>
          <a:r>
            <a:rPr lang="en-US" b="1" dirty="0"/>
            <a:t>Education</a:t>
          </a:r>
          <a:r>
            <a:rPr lang="en-US" dirty="0"/>
            <a:t> </a:t>
          </a:r>
        </a:p>
        <a:p>
          <a:r>
            <a:rPr lang="en-US" dirty="0"/>
            <a:t>(i.e. Fellowship &amp; Residency Directors, etc.)</a:t>
          </a:r>
        </a:p>
      </dgm:t>
    </dgm:pt>
    <dgm:pt modelId="{A16228E8-C84B-8F45-8C65-293F9E6A86DA}" type="parTrans" cxnId="{3516E49C-52CC-EA43-908E-2343437662C1}">
      <dgm:prSet/>
      <dgm:spPr/>
      <dgm:t>
        <a:bodyPr/>
        <a:lstStyle/>
        <a:p>
          <a:endParaRPr lang="en-US"/>
        </a:p>
      </dgm:t>
    </dgm:pt>
    <dgm:pt modelId="{78E5C6C5-19E8-4548-B8DC-635BBAC340EE}" type="sibTrans" cxnId="{3516E49C-52CC-EA43-908E-2343437662C1}">
      <dgm:prSet/>
      <dgm:spPr/>
      <dgm:t>
        <a:bodyPr/>
        <a:lstStyle/>
        <a:p>
          <a:endParaRPr lang="en-US"/>
        </a:p>
      </dgm:t>
    </dgm:pt>
    <dgm:pt modelId="{0E08E29E-B22E-EA4A-AC20-068FAAA03411}" type="pres">
      <dgm:prSet presAssocID="{6E39A5FB-A200-FF42-858B-DDD68995840E}" presName="matrix" presStyleCnt="0">
        <dgm:presLayoutVars>
          <dgm:chMax val="1"/>
          <dgm:dir/>
          <dgm:resizeHandles val="exact"/>
        </dgm:presLayoutVars>
      </dgm:prSet>
      <dgm:spPr/>
    </dgm:pt>
    <dgm:pt modelId="{1D58F026-0F30-1E4C-8B46-8F97945DA87F}" type="pres">
      <dgm:prSet presAssocID="{6E39A5FB-A200-FF42-858B-DDD68995840E}" presName="diamond" presStyleLbl="bgShp" presStyleIdx="0" presStyleCnt="1"/>
      <dgm:spPr/>
    </dgm:pt>
    <dgm:pt modelId="{B5D0D2DB-D8B9-8142-8FB3-25D8C7882B9F}" type="pres">
      <dgm:prSet presAssocID="{6E39A5FB-A200-FF42-858B-DDD68995840E}" presName="quad1" presStyleLbl="node1" presStyleIdx="0" presStyleCnt="4">
        <dgm:presLayoutVars>
          <dgm:chMax val="0"/>
          <dgm:chPref val="0"/>
          <dgm:bulletEnabled val="1"/>
        </dgm:presLayoutVars>
      </dgm:prSet>
      <dgm:spPr/>
    </dgm:pt>
    <dgm:pt modelId="{DE60A3FC-D6B9-0A4A-881D-BEDA0D335B6E}" type="pres">
      <dgm:prSet presAssocID="{6E39A5FB-A200-FF42-858B-DDD68995840E}" presName="quad2" presStyleLbl="node1" presStyleIdx="1" presStyleCnt="4">
        <dgm:presLayoutVars>
          <dgm:chMax val="0"/>
          <dgm:chPref val="0"/>
          <dgm:bulletEnabled val="1"/>
        </dgm:presLayoutVars>
      </dgm:prSet>
      <dgm:spPr/>
    </dgm:pt>
    <dgm:pt modelId="{D394DC61-1003-DE4D-A285-EBC7D791BDD5}" type="pres">
      <dgm:prSet presAssocID="{6E39A5FB-A200-FF42-858B-DDD68995840E}" presName="quad3" presStyleLbl="node1" presStyleIdx="2" presStyleCnt="4">
        <dgm:presLayoutVars>
          <dgm:chMax val="0"/>
          <dgm:chPref val="0"/>
          <dgm:bulletEnabled val="1"/>
        </dgm:presLayoutVars>
      </dgm:prSet>
      <dgm:spPr/>
    </dgm:pt>
    <dgm:pt modelId="{1934DFE5-9D4C-104A-B62E-A777D35C8538}" type="pres">
      <dgm:prSet presAssocID="{6E39A5FB-A200-FF42-858B-DDD68995840E}" presName="quad4" presStyleLbl="node1" presStyleIdx="3" presStyleCnt="4">
        <dgm:presLayoutVars>
          <dgm:chMax val="0"/>
          <dgm:chPref val="0"/>
          <dgm:bulletEnabled val="1"/>
        </dgm:presLayoutVars>
      </dgm:prSet>
      <dgm:spPr/>
    </dgm:pt>
  </dgm:ptLst>
  <dgm:cxnLst>
    <dgm:cxn modelId="{3F46F60A-1BC5-404C-8BE4-75B85E8443BF}" type="presOf" srcId="{B281313B-C172-6541-B4B4-A70258052102}" destId="{B5D0D2DB-D8B9-8142-8FB3-25D8C7882B9F}" srcOrd="0" destOrd="0" presId="urn:microsoft.com/office/officeart/2005/8/layout/matrix3"/>
    <dgm:cxn modelId="{F4A4F92D-229C-0746-B862-5DA7C3F3A134}" srcId="{6E39A5FB-A200-FF42-858B-DDD68995840E}" destId="{FCEB0A24-9B85-1443-8293-892676783B2F}" srcOrd="1" destOrd="0" parTransId="{6D44255C-DEDF-484B-B673-C6CFBFCCBEF6}" sibTransId="{D842565C-6988-F644-8155-92EF682E6703}"/>
    <dgm:cxn modelId="{5613F165-C8C3-CF40-A92E-729655476E5B}" srcId="{6E39A5FB-A200-FF42-858B-DDD68995840E}" destId="{D64F0F9C-7973-A34A-A5C7-81FCC67BFCAE}" srcOrd="2" destOrd="0" parTransId="{21670EE9-4878-B847-8598-0D3EC6CB7A37}" sibTransId="{19DB05FC-CD36-6942-92CF-4E93C0087695}"/>
    <dgm:cxn modelId="{4044DC47-4358-4E4E-9E9C-292E79D9527A}" srcId="{6E39A5FB-A200-FF42-858B-DDD68995840E}" destId="{B281313B-C172-6541-B4B4-A70258052102}" srcOrd="0" destOrd="0" parTransId="{5FDB259D-4A13-A644-81D9-5475EDDFA343}" sibTransId="{7E1F7172-6452-C14C-B227-17134C2BD7CC}"/>
    <dgm:cxn modelId="{63AEE550-180E-9042-8CB2-FFB2AA8A6E3A}" type="presOf" srcId="{6E39A5FB-A200-FF42-858B-DDD68995840E}" destId="{0E08E29E-B22E-EA4A-AC20-068FAAA03411}" srcOrd="0" destOrd="0" presId="urn:microsoft.com/office/officeart/2005/8/layout/matrix3"/>
    <dgm:cxn modelId="{51E5FA59-294F-C045-A4B2-F7F7963CD30C}" type="presOf" srcId="{D64F0F9C-7973-A34A-A5C7-81FCC67BFCAE}" destId="{D394DC61-1003-DE4D-A285-EBC7D791BDD5}" srcOrd="0" destOrd="0" presId="urn:microsoft.com/office/officeart/2005/8/layout/matrix3"/>
    <dgm:cxn modelId="{3516E49C-52CC-EA43-908E-2343437662C1}" srcId="{6E39A5FB-A200-FF42-858B-DDD68995840E}" destId="{2472B21E-1585-2240-A283-AD9ACD87BB6A}" srcOrd="3" destOrd="0" parTransId="{A16228E8-C84B-8F45-8C65-293F9E6A86DA}" sibTransId="{78E5C6C5-19E8-4548-B8DC-635BBAC340EE}"/>
    <dgm:cxn modelId="{C10586CF-C237-1746-AB6C-5AA3C8961FA8}" type="presOf" srcId="{FCEB0A24-9B85-1443-8293-892676783B2F}" destId="{DE60A3FC-D6B9-0A4A-881D-BEDA0D335B6E}" srcOrd="0" destOrd="0" presId="urn:microsoft.com/office/officeart/2005/8/layout/matrix3"/>
    <dgm:cxn modelId="{9BA2BEE2-9B89-8F4A-AEDB-5A62BB2CC767}" type="presOf" srcId="{2472B21E-1585-2240-A283-AD9ACD87BB6A}" destId="{1934DFE5-9D4C-104A-B62E-A777D35C8538}" srcOrd="0" destOrd="0" presId="urn:microsoft.com/office/officeart/2005/8/layout/matrix3"/>
    <dgm:cxn modelId="{1972811C-5C22-284A-B71E-6E8BFA3BD869}" type="presParOf" srcId="{0E08E29E-B22E-EA4A-AC20-068FAAA03411}" destId="{1D58F026-0F30-1E4C-8B46-8F97945DA87F}" srcOrd="0" destOrd="0" presId="urn:microsoft.com/office/officeart/2005/8/layout/matrix3"/>
    <dgm:cxn modelId="{84F0A1E5-CCFB-6348-B210-8598B8017900}" type="presParOf" srcId="{0E08E29E-B22E-EA4A-AC20-068FAAA03411}" destId="{B5D0D2DB-D8B9-8142-8FB3-25D8C7882B9F}" srcOrd="1" destOrd="0" presId="urn:microsoft.com/office/officeart/2005/8/layout/matrix3"/>
    <dgm:cxn modelId="{8B60F5D9-7595-814B-AFB4-ED97A295C085}" type="presParOf" srcId="{0E08E29E-B22E-EA4A-AC20-068FAAA03411}" destId="{DE60A3FC-D6B9-0A4A-881D-BEDA0D335B6E}" srcOrd="2" destOrd="0" presId="urn:microsoft.com/office/officeart/2005/8/layout/matrix3"/>
    <dgm:cxn modelId="{8CF5586D-5ADA-9C4A-BD6A-8E6D5BA5B416}" type="presParOf" srcId="{0E08E29E-B22E-EA4A-AC20-068FAAA03411}" destId="{D394DC61-1003-DE4D-A285-EBC7D791BDD5}" srcOrd="3" destOrd="0" presId="urn:microsoft.com/office/officeart/2005/8/layout/matrix3"/>
    <dgm:cxn modelId="{38F1D4D3-D74B-A846-99E3-7363CDA8640E}" type="presParOf" srcId="{0E08E29E-B22E-EA4A-AC20-068FAAA03411}" destId="{1934DFE5-9D4C-104A-B62E-A777D35C853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CC5464-9594-774B-B236-58057EC2B9B5}"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ABD5A701-474D-C14E-84EB-C84EF3FAD794}">
      <dgm:prSet phldrT="[Text]"/>
      <dgm:spPr/>
      <dgm:t>
        <a:bodyPr/>
        <a:lstStyle/>
        <a:p>
          <a:r>
            <a:rPr lang="en-US" dirty="0"/>
            <a:t>Medical Director of Clinical Operations for Hospital</a:t>
          </a:r>
        </a:p>
      </dgm:t>
    </dgm:pt>
    <dgm:pt modelId="{1ABDA88A-702A-A74A-BCB9-B11BF445C508}" type="parTrans" cxnId="{7DCC4C3E-9158-D845-A082-AF82C709E552}">
      <dgm:prSet/>
      <dgm:spPr/>
      <dgm:t>
        <a:bodyPr/>
        <a:lstStyle/>
        <a:p>
          <a:endParaRPr lang="en-US"/>
        </a:p>
      </dgm:t>
    </dgm:pt>
    <dgm:pt modelId="{7B22408B-1DAB-9340-81FD-4A703909F4BC}" type="sibTrans" cxnId="{7DCC4C3E-9158-D845-A082-AF82C709E552}">
      <dgm:prSet/>
      <dgm:spPr/>
      <dgm:t>
        <a:bodyPr/>
        <a:lstStyle/>
        <a:p>
          <a:endParaRPr lang="en-US"/>
        </a:p>
      </dgm:t>
    </dgm:pt>
    <dgm:pt modelId="{594374A7-144E-AC44-BCEA-F9ABEB41C953}">
      <dgm:prSet phldrT="[Text]"/>
      <dgm:spPr/>
      <dgm:t>
        <a:bodyPr/>
        <a:lstStyle/>
        <a:p>
          <a:r>
            <a:rPr lang="en-US" dirty="0"/>
            <a:t>Associate Medical Director of Quality in Psychiatry</a:t>
          </a:r>
        </a:p>
      </dgm:t>
    </dgm:pt>
    <dgm:pt modelId="{72E4DD47-D1D0-0142-873E-42BD908D1052}" type="parTrans" cxnId="{A2E64FED-F296-7040-8DE2-B09C567A2438}">
      <dgm:prSet/>
      <dgm:spPr/>
      <dgm:t>
        <a:bodyPr/>
        <a:lstStyle/>
        <a:p>
          <a:endParaRPr lang="en-US"/>
        </a:p>
      </dgm:t>
    </dgm:pt>
    <dgm:pt modelId="{1348ABA4-8A8F-C540-A8B6-8F3CBA9F773F}" type="sibTrans" cxnId="{A2E64FED-F296-7040-8DE2-B09C567A2438}">
      <dgm:prSet/>
      <dgm:spPr/>
      <dgm:t>
        <a:bodyPr/>
        <a:lstStyle/>
        <a:p>
          <a:endParaRPr lang="en-US"/>
        </a:p>
      </dgm:t>
    </dgm:pt>
    <dgm:pt modelId="{37DB569E-49D1-AF44-BCB4-89DF7A7CF19A}">
      <dgm:prSet phldrT="[Text]"/>
      <dgm:spPr/>
      <dgm:t>
        <a:bodyPr/>
        <a:lstStyle/>
        <a:p>
          <a:r>
            <a:rPr lang="en-US" dirty="0"/>
            <a:t>Assistant Professor, Inpatient Staff Psychiatrist, Consultant</a:t>
          </a:r>
        </a:p>
      </dgm:t>
    </dgm:pt>
    <dgm:pt modelId="{F2087153-7B2D-DF43-88E3-EAD85CE7FF64}" type="parTrans" cxnId="{41319AA2-8C16-AB46-AB88-C4CA9435475C}">
      <dgm:prSet/>
      <dgm:spPr/>
      <dgm:t>
        <a:bodyPr/>
        <a:lstStyle/>
        <a:p>
          <a:endParaRPr lang="en-US"/>
        </a:p>
      </dgm:t>
    </dgm:pt>
    <dgm:pt modelId="{3E211992-C15B-A545-BF09-4E79FA1E2A47}" type="sibTrans" cxnId="{41319AA2-8C16-AB46-AB88-C4CA9435475C}">
      <dgm:prSet/>
      <dgm:spPr/>
      <dgm:t>
        <a:bodyPr/>
        <a:lstStyle/>
        <a:p>
          <a:endParaRPr lang="en-US"/>
        </a:p>
      </dgm:t>
    </dgm:pt>
    <dgm:pt modelId="{E1723AA3-B91C-3848-9E74-D8F6C76BCE27}">
      <dgm:prSet phldrT="[Text]"/>
      <dgm:spPr/>
      <dgm:t>
        <a:bodyPr/>
        <a:lstStyle/>
        <a:p>
          <a:r>
            <a:rPr lang="en-US" b="1" dirty="0"/>
            <a:t>1 FTE</a:t>
          </a:r>
        </a:p>
      </dgm:t>
    </dgm:pt>
    <dgm:pt modelId="{06721483-12F2-124B-A122-A5E9FD2F5171}" type="parTrans" cxnId="{103F879A-318A-CB40-93B7-E3A5642017A8}">
      <dgm:prSet/>
      <dgm:spPr/>
      <dgm:t>
        <a:bodyPr/>
        <a:lstStyle/>
        <a:p>
          <a:endParaRPr lang="en-US"/>
        </a:p>
      </dgm:t>
    </dgm:pt>
    <dgm:pt modelId="{6143700D-BBA3-B747-B9F1-EDA74C6AD188}" type="sibTrans" cxnId="{103F879A-318A-CB40-93B7-E3A5642017A8}">
      <dgm:prSet/>
      <dgm:spPr/>
      <dgm:t>
        <a:bodyPr/>
        <a:lstStyle/>
        <a:p>
          <a:endParaRPr lang="en-US"/>
        </a:p>
      </dgm:t>
    </dgm:pt>
    <dgm:pt modelId="{DF88954E-926A-1842-B582-C02B136247CD}" type="pres">
      <dgm:prSet presAssocID="{7CCC5464-9594-774B-B236-58057EC2B9B5}" presName="Name0" presStyleCnt="0">
        <dgm:presLayoutVars>
          <dgm:chMax val="4"/>
          <dgm:resizeHandles val="exact"/>
        </dgm:presLayoutVars>
      </dgm:prSet>
      <dgm:spPr/>
    </dgm:pt>
    <dgm:pt modelId="{3CD59BAE-324F-3F47-900F-FE335AA9297D}" type="pres">
      <dgm:prSet presAssocID="{7CCC5464-9594-774B-B236-58057EC2B9B5}" presName="ellipse" presStyleLbl="trBgShp" presStyleIdx="0" presStyleCnt="1"/>
      <dgm:spPr/>
    </dgm:pt>
    <dgm:pt modelId="{C49C6BDB-8955-9345-958A-5A610223098C}" type="pres">
      <dgm:prSet presAssocID="{7CCC5464-9594-774B-B236-58057EC2B9B5}" presName="arrow1" presStyleLbl="fgShp" presStyleIdx="0" presStyleCnt="1"/>
      <dgm:spPr/>
    </dgm:pt>
    <dgm:pt modelId="{ED8B5ECF-E07D-0B44-87AE-0EAFD523C370}" type="pres">
      <dgm:prSet presAssocID="{7CCC5464-9594-774B-B236-58057EC2B9B5}" presName="rectangle" presStyleLbl="revTx" presStyleIdx="0" presStyleCnt="1">
        <dgm:presLayoutVars>
          <dgm:bulletEnabled val="1"/>
        </dgm:presLayoutVars>
      </dgm:prSet>
      <dgm:spPr/>
    </dgm:pt>
    <dgm:pt modelId="{966F0062-4BAD-EF4A-BA93-2E52441B8341}" type="pres">
      <dgm:prSet presAssocID="{594374A7-144E-AC44-BCEA-F9ABEB41C953}" presName="item1" presStyleLbl="node1" presStyleIdx="0" presStyleCnt="3">
        <dgm:presLayoutVars>
          <dgm:bulletEnabled val="1"/>
        </dgm:presLayoutVars>
      </dgm:prSet>
      <dgm:spPr/>
    </dgm:pt>
    <dgm:pt modelId="{F147A490-C38E-7049-AC1F-E0661D5B88BB}" type="pres">
      <dgm:prSet presAssocID="{37DB569E-49D1-AF44-BCB4-89DF7A7CF19A}" presName="item2" presStyleLbl="node1" presStyleIdx="1" presStyleCnt="3">
        <dgm:presLayoutVars>
          <dgm:bulletEnabled val="1"/>
        </dgm:presLayoutVars>
      </dgm:prSet>
      <dgm:spPr/>
    </dgm:pt>
    <dgm:pt modelId="{24E9C068-CE96-244E-9B76-8F9EDB73A186}" type="pres">
      <dgm:prSet presAssocID="{E1723AA3-B91C-3848-9E74-D8F6C76BCE27}" presName="item3" presStyleLbl="node1" presStyleIdx="2" presStyleCnt="3">
        <dgm:presLayoutVars>
          <dgm:bulletEnabled val="1"/>
        </dgm:presLayoutVars>
      </dgm:prSet>
      <dgm:spPr/>
    </dgm:pt>
    <dgm:pt modelId="{CC78254F-9B47-5341-A639-671B1A318C24}" type="pres">
      <dgm:prSet presAssocID="{7CCC5464-9594-774B-B236-58057EC2B9B5}" presName="funnel" presStyleLbl="trAlignAcc1" presStyleIdx="0" presStyleCnt="1"/>
      <dgm:spPr/>
    </dgm:pt>
  </dgm:ptLst>
  <dgm:cxnLst>
    <dgm:cxn modelId="{7DCC4C3E-9158-D845-A082-AF82C709E552}" srcId="{7CCC5464-9594-774B-B236-58057EC2B9B5}" destId="{ABD5A701-474D-C14E-84EB-C84EF3FAD794}" srcOrd="0" destOrd="0" parTransId="{1ABDA88A-702A-A74A-BCB9-B11BF445C508}" sibTransId="{7B22408B-1DAB-9340-81FD-4A703909F4BC}"/>
    <dgm:cxn modelId="{103F879A-318A-CB40-93B7-E3A5642017A8}" srcId="{7CCC5464-9594-774B-B236-58057EC2B9B5}" destId="{E1723AA3-B91C-3848-9E74-D8F6C76BCE27}" srcOrd="3" destOrd="0" parTransId="{06721483-12F2-124B-A122-A5E9FD2F5171}" sibTransId="{6143700D-BBA3-B747-B9F1-EDA74C6AD188}"/>
    <dgm:cxn modelId="{41319AA2-8C16-AB46-AB88-C4CA9435475C}" srcId="{7CCC5464-9594-774B-B236-58057EC2B9B5}" destId="{37DB569E-49D1-AF44-BCB4-89DF7A7CF19A}" srcOrd="2" destOrd="0" parTransId="{F2087153-7B2D-DF43-88E3-EAD85CE7FF64}" sibTransId="{3E211992-C15B-A545-BF09-4E79FA1E2A47}"/>
    <dgm:cxn modelId="{551761BB-BA1D-B34D-8F8C-9E641CEE5F3D}" type="presOf" srcId="{594374A7-144E-AC44-BCEA-F9ABEB41C953}" destId="{F147A490-C38E-7049-AC1F-E0661D5B88BB}" srcOrd="0" destOrd="0" presId="urn:microsoft.com/office/officeart/2005/8/layout/funnel1"/>
    <dgm:cxn modelId="{964932C1-A18F-CA45-A520-6CBAE8BA32AC}" type="presOf" srcId="{E1723AA3-B91C-3848-9E74-D8F6C76BCE27}" destId="{ED8B5ECF-E07D-0B44-87AE-0EAFD523C370}" srcOrd="0" destOrd="0" presId="urn:microsoft.com/office/officeart/2005/8/layout/funnel1"/>
    <dgm:cxn modelId="{973A5FC9-2F02-D64D-954A-855AE700395C}" type="presOf" srcId="{ABD5A701-474D-C14E-84EB-C84EF3FAD794}" destId="{24E9C068-CE96-244E-9B76-8F9EDB73A186}" srcOrd="0" destOrd="0" presId="urn:microsoft.com/office/officeart/2005/8/layout/funnel1"/>
    <dgm:cxn modelId="{5B8971E0-520F-094F-9B02-144F7AA13F47}" type="presOf" srcId="{7CCC5464-9594-774B-B236-58057EC2B9B5}" destId="{DF88954E-926A-1842-B582-C02B136247CD}" srcOrd="0" destOrd="0" presId="urn:microsoft.com/office/officeart/2005/8/layout/funnel1"/>
    <dgm:cxn modelId="{E4F933E4-D233-D845-9A10-11E17D2D59E8}" type="presOf" srcId="{37DB569E-49D1-AF44-BCB4-89DF7A7CF19A}" destId="{966F0062-4BAD-EF4A-BA93-2E52441B8341}" srcOrd="0" destOrd="0" presId="urn:microsoft.com/office/officeart/2005/8/layout/funnel1"/>
    <dgm:cxn modelId="{A2E64FED-F296-7040-8DE2-B09C567A2438}" srcId="{7CCC5464-9594-774B-B236-58057EC2B9B5}" destId="{594374A7-144E-AC44-BCEA-F9ABEB41C953}" srcOrd="1" destOrd="0" parTransId="{72E4DD47-D1D0-0142-873E-42BD908D1052}" sibTransId="{1348ABA4-8A8F-C540-A8B6-8F3CBA9F773F}"/>
    <dgm:cxn modelId="{1158AA3F-5F18-5A4A-8369-140B2D52B7C8}" type="presParOf" srcId="{DF88954E-926A-1842-B582-C02B136247CD}" destId="{3CD59BAE-324F-3F47-900F-FE335AA9297D}" srcOrd="0" destOrd="0" presId="urn:microsoft.com/office/officeart/2005/8/layout/funnel1"/>
    <dgm:cxn modelId="{5AD68BCB-1A94-B94F-A905-D577F9B0552C}" type="presParOf" srcId="{DF88954E-926A-1842-B582-C02B136247CD}" destId="{C49C6BDB-8955-9345-958A-5A610223098C}" srcOrd="1" destOrd="0" presId="urn:microsoft.com/office/officeart/2005/8/layout/funnel1"/>
    <dgm:cxn modelId="{0FE48A58-F58B-EE4E-9C2F-E2440F805B91}" type="presParOf" srcId="{DF88954E-926A-1842-B582-C02B136247CD}" destId="{ED8B5ECF-E07D-0B44-87AE-0EAFD523C370}" srcOrd="2" destOrd="0" presId="urn:microsoft.com/office/officeart/2005/8/layout/funnel1"/>
    <dgm:cxn modelId="{214DE6E4-1B9D-4E43-B98D-EEE6FAE46A57}" type="presParOf" srcId="{DF88954E-926A-1842-B582-C02B136247CD}" destId="{966F0062-4BAD-EF4A-BA93-2E52441B8341}" srcOrd="3" destOrd="0" presId="urn:microsoft.com/office/officeart/2005/8/layout/funnel1"/>
    <dgm:cxn modelId="{03FA1754-C280-A341-AF49-619FD938ADE4}" type="presParOf" srcId="{DF88954E-926A-1842-B582-C02B136247CD}" destId="{F147A490-C38E-7049-AC1F-E0661D5B88BB}" srcOrd="4" destOrd="0" presId="urn:microsoft.com/office/officeart/2005/8/layout/funnel1"/>
    <dgm:cxn modelId="{1E9065F0-A26E-9A4D-B32B-1DC48472CE34}" type="presParOf" srcId="{DF88954E-926A-1842-B582-C02B136247CD}" destId="{24E9C068-CE96-244E-9B76-8F9EDB73A186}" srcOrd="5" destOrd="0" presId="urn:microsoft.com/office/officeart/2005/8/layout/funnel1"/>
    <dgm:cxn modelId="{0FE2BBB4-DF03-4D4D-9C65-F8E78D76D3BB}" type="presParOf" srcId="{DF88954E-926A-1842-B582-C02B136247CD}" destId="{CC78254F-9B47-5341-A639-671B1A318C2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56AC38-B08D-ED4B-9D7D-44E14733B41B}"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66BB3067-FC4F-3342-917F-A604E5151FC5}">
      <dgm:prSet phldrT="[Text]"/>
      <dgm:spPr/>
      <dgm:t>
        <a:bodyPr/>
        <a:lstStyle/>
        <a:p>
          <a:endParaRPr lang="en-US" b="1" dirty="0"/>
        </a:p>
      </dgm:t>
    </dgm:pt>
    <dgm:pt modelId="{BBCFD7FE-536A-BB47-B6F4-285FD43E789C}" type="parTrans" cxnId="{99987EE4-2CAF-3942-B905-417F0BE35914}">
      <dgm:prSet/>
      <dgm:spPr/>
      <dgm:t>
        <a:bodyPr/>
        <a:lstStyle/>
        <a:p>
          <a:endParaRPr lang="en-US"/>
        </a:p>
      </dgm:t>
    </dgm:pt>
    <dgm:pt modelId="{AD128085-8432-314D-B5CE-655F420494FD}" type="sibTrans" cxnId="{99987EE4-2CAF-3942-B905-417F0BE35914}">
      <dgm:prSet/>
      <dgm:spPr/>
      <dgm:t>
        <a:bodyPr/>
        <a:lstStyle/>
        <a:p>
          <a:endParaRPr lang="en-US"/>
        </a:p>
      </dgm:t>
    </dgm:pt>
    <dgm:pt modelId="{FD97B85C-9771-964F-B313-7F8609A61014}">
      <dgm:prSet phldrT="[Text]"/>
      <dgm:spPr/>
      <dgm:t>
        <a:bodyPr/>
        <a:lstStyle/>
        <a:p>
          <a:r>
            <a:rPr lang="en-US" dirty="0"/>
            <a:t>Committee Membership &amp; Leadership</a:t>
          </a:r>
        </a:p>
      </dgm:t>
    </dgm:pt>
    <dgm:pt modelId="{1CB3EDFE-D35F-154A-96E3-B67449185928}" type="parTrans" cxnId="{FD51D6DD-A378-3B47-8803-442D76927340}">
      <dgm:prSet/>
      <dgm:spPr/>
      <dgm:t>
        <a:bodyPr/>
        <a:lstStyle/>
        <a:p>
          <a:endParaRPr lang="en-US"/>
        </a:p>
      </dgm:t>
    </dgm:pt>
    <dgm:pt modelId="{54BB8DF8-5B78-EA41-BDDD-FC57575B65AE}" type="sibTrans" cxnId="{FD51D6DD-A378-3B47-8803-442D76927340}">
      <dgm:prSet/>
      <dgm:spPr/>
      <dgm:t>
        <a:bodyPr/>
        <a:lstStyle/>
        <a:p>
          <a:endParaRPr lang="en-US"/>
        </a:p>
      </dgm:t>
    </dgm:pt>
    <dgm:pt modelId="{D5329332-9DA7-F749-AFF9-69B50B12FFCD}">
      <dgm:prSet phldrT="[Text]"/>
      <dgm:spPr/>
      <dgm:t>
        <a:bodyPr/>
        <a:lstStyle/>
        <a:p>
          <a:r>
            <a:rPr lang="en-US" dirty="0"/>
            <a:t>Educator &amp; Course Leadership</a:t>
          </a:r>
        </a:p>
      </dgm:t>
    </dgm:pt>
    <dgm:pt modelId="{D44FB6B2-8A5B-EC43-9675-F219E187CBDE}" type="parTrans" cxnId="{812B9ACD-E8A2-3243-A237-742BA93949AD}">
      <dgm:prSet/>
      <dgm:spPr/>
      <dgm:t>
        <a:bodyPr/>
        <a:lstStyle/>
        <a:p>
          <a:endParaRPr lang="en-US"/>
        </a:p>
      </dgm:t>
    </dgm:pt>
    <dgm:pt modelId="{485D166E-CA30-0649-8F09-54E5A343C289}" type="sibTrans" cxnId="{812B9ACD-E8A2-3243-A237-742BA93949AD}">
      <dgm:prSet/>
      <dgm:spPr/>
      <dgm:t>
        <a:bodyPr/>
        <a:lstStyle/>
        <a:p>
          <a:endParaRPr lang="en-US"/>
        </a:p>
      </dgm:t>
    </dgm:pt>
    <dgm:pt modelId="{652724E7-08CB-F349-9B45-DF000C09C831}">
      <dgm:prSet phldrT="[Text]"/>
      <dgm:spPr/>
      <dgm:t>
        <a:bodyPr/>
        <a:lstStyle/>
        <a:p>
          <a:r>
            <a:rPr lang="en-US" dirty="0"/>
            <a:t>Researcher &amp; Grant Leadership</a:t>
          </a:r>
        </a:p>
      </dgm:t>
    </dgm:pt>
    <dgm:pt modelId="{2068BC2C-43C1-6A48-A227-F53C9BA7293A}" type="parTrans" cxnId="{C2B35415-C613-984A-A1B8-F6B7C70935AC}">
      <dgm:prSet/>
      <dgm:spPr/>
      <dgm:t>
        <a:bodyPr/>
        <a:lstStyle/>
        <a:p>
          <a:endParaRPr lang="en-US"/>
        </a:p>
      </dgm:t>
    </dgm:pt>
    <dgm:pt modelId="{2F15C121-9F00-F445-9A0E-FCD84DE77D2E}" type="sibTrans" cxnId="{C2B35415-C613-984A-A1B8-F6B7C70935AC}">
      <dgm:prSet/>
      <dgm:spPr/>
      <dgm:t>
        <a:bodyPr/>
        <a:lstStyle/>
        <a:p>
          <a:endParaRPr lang="en-US"/>
        </a:p>
      </dgm:t>
    </dgm:pt>
    <dgm:pt modelId="{9BE17630-5C85-024C-9452-05C744BD6D80}">
      <dgm:prSet phldrT="[Text]"/>
      <dgm:spPr/>
      <dgm:t>
        <a:bodyPr/>
        <a:lstStyle/>
        <a:p>
          <a:r>
            <a:rPr lang="en-US" dirty="0"/>
            <a:t>Clinical Team Leadership</a:t>
          </a:r>
        </a:p>
      </dgm:t>
    </dgm:pt>
    <dgm:pt modelId="{0B37856C-D4FE-F841-96D3-265A0FFBBDBC}" type="parTrans" cxnId="{74DA9EEC-C045-8142-9DF2-F68667580A47}">
      <dgm:prSet/>
      <dgm:spPr/>
      <dgm:t>
        <a:bodyPr/>
        <a:lstStyle/>
        <a:p>
          <a:endParaRPr lang="en-US"/>
        </a:p>
      </dgm:t>
    </dgm:pt>
    <dgm:pt modelId="{200D0A6C-60A1-B74B-9538-18DB1D7AE40B}" type="sibTrans" cxnId="{74DA9EEC-C045-8142-9DF2-F68667580A47}">
      <dgm:prSet/>
      <dgm:spPr/>
      <dgm:t>
        <a:bodyPr/>
        <a:lstStyle/>
        <a:p>
          <a:endParaRPr lang="en-US"/>
        </a:p>
      </dgm:t>
    </dgm:pt>
    <dgm:pt modelId="{156C7C48-5169-4E4D-8A28-43A06DA2A416}" type="pres">
      <dgm:prSet presAssocID="{AB56AC38-B08D-ED4B-9D7D-44E14733B41B}" presName="composite" presStyleCnt="0">
        <dgm:presLayoutVars>
          <dgm:chMax val="1"/>
          <dgm:dir/>
          <dgm:resizeHandles val="exact"/>
        </dgm:presLayoutVars>
      </dgm:prSet>
      <dgm:spPr/>
    </dgm:pt>
    <dgm:pt modelId="{62B33D28-075B-FD47-8E92-56DFB8B02AAD}" type="pres">
      <dgm:prSet presAssocID="{AB56AC38-B08D-ED4B-9D7D-44E14733B41B}" presName="radial" presStyleCnt="0">
        <dgm:presLayoutVars>
          <dgm:animLvl val="ctr"/>
        </dgm:presLayoutVars>
      </dgm:prSet>
      <dgm:spPr/>
    </dgm:pt>
    <dgm:pt modelId="{2B044CD8-1DC6-8A4C-83EA-66038FA666E8}" type="pres">
      <dgm:prSet presAssocID="{66BB3067-FC4F-3342-917F-A604E5151FC5}" presName="centerShape" presStyleLbl="vennNode1" presStyleIdx="0" presStyleCnt="5"/>
      <dgm:spPr/>
    </dgm:pt>
    <dgm:pt modelId="{D7DE4406-6A1D-234E-AA18-E39A49DFDA22}" type="pres">
      <dgm:prSet presAssocID="{FD97B85C-9771-964F-B313-7F8609A61014}" presName="node" presStyleLbl="vennNode1" presStyleIdx="1" presStyleCnt="5">
        <dgm:presLayoutVars>
          <dgm:bulletEnabled val="1"/>
        </dgm:presLayoutVars>
      </dgm:prSet>
      <dgm:spPr/>
    </dgm:pt>
    <dgm:pt modelId="{5AE1065B-F946-E842-B7D6-C7F16F9DACCE}" type="pres">
      <dgm:prSet presAssocID="{D5329332-9DA7-F749-AFF9-69B50B12FFCD}" presName="node" presStyleLbl="vennNode1" presStyleIdx="2" presStyleCnt="5">
        <dgm:presLayoutVars>
          <dgm:bulletEnabled val="1"/>
        </dgm:presLayoutVars>
      </dgm:prSet>
      <dgm:spPr/>
    </dgm:pt>
    <dgm:pt modelId="{808B4144-9690-FE49-95BA-E4B280EA7CBC}" type="pres">
      <dgm:prSet presAssocID="{652724E7-08CB-F349-9B45-DF000C09C831}" presName="node" presStyleLbl="vennNode1" presStyleIdx="3" presStyleCnt="5">
        <dgm:presLayoutVars>
          <dgm:bulletEnabled val="1"/>
        </dgm:presLayoutVars>
      </dgm:prSet>
      <dgm:spPr/>
    </dgm:pt>
    <dgm:pt modelId="{ACC5A3AD-25C3-2A4B-92AC-EC60A1ADA2AE}" type="pres">
      <dgm:prSet presAssocID="{9BE17630-5C85-024C-9452-05C744BD6D80}" presName="node" presStyleLbl="vennNode1" presStyleIdx="4" presStyleCnt="5">
        <dgm:presLayoutVars>
          <dgm:bulletEnabled val="1"/>
        </dgm:presLayoutVars>
      </dgm:prSet>
      <dgm:spPr/>
    </dgm:pt>
  </dgm:ptLst>
  <dgm:cxnLst>
    <dgm:cxn modelId="{8BC53404-A8B2-F148-A0DC-DB800C0EA9A2}" type="presOf" srcId="{AB56AC38-B08D-ED4B-9D7D-44E14733B41B}" destId="{156C7C48-5169-4E4D-8A28-43A06DA2A416}" srcOrd="0" destOrd="0" presId="urn:microsoft.com/office/officeart/2005/8/layout/radial3"/>
    <dgm:cxn modelId="{C2B35415-C613-984A-A1B8-F6B7C70935AC}" srcId="{66BB3067-FC4F-3342-917F-A604E5151FC5}" destId="{652724E7-08CB-F349-9B45-DF000C09C831}" srcOrd="2" destOrd="0" parTransId="{2068BC2C-43C1-6A48-A227-F53C9BA7293A}" sibTransId="{2F15C121-9F00-F445-9A0E-FCD84DE77D2E}"/>
    <dgm:cxn modelId="{5F051A67-5996-0C44-AB34-E17AE594EAA1}" type="presOf" srcId="{D5329332-9DA7-F749-AFF9-69B50B12FFCD}" destId="{5AE1065B-F946-E842-B7D6-C7F16F9DACCE}" srcOrd="0" destOrd="0" presId="urn:microsoft.com/office/officeart/2005/8/layout/radial3"/>
    <dgm:cxn modelId="{C0F28A53-3FF6-0E45-80ED-7C6CD905E7EF}" type="presOf" srcId="{66BB3067-FC4F-3342-917F-A604E5151FC5}" destId="{2B044CD8-1DC6-8A4C-83EA-66038FA666E8}" srcOrd="0" destOrd="0" presId="urn:microsoft.com/office/officeart/2005/8/layout/radial3"/>
    <dgm:cxn modelId="{DCEA4CB0-5A83-BA4C-9EEE-E7856249AE81}" type="presOf" srcId="{9BE17630-5C85-024C-9452-05C744BD6D80}" destId="{ACC5A3AD-25C3-2A4B-92AC-EC60A1ADA2AE}" srcOrd="0" destOrd="0" presId="urn:microsoft.com/office/officeart/2005/8/layout/radial3"/>
    <dgm:cxn modelId="{812B9ACD-E8A2-3243-A237-742BA93949AD}" srcId="{66BB3067-FC4F-3342-917F-A604E5151FC5}" destId="{D5329332-9DA7-F749-AFF9-69B50B12FFCD}" srcOrd="1" destOrd="0" parTransId="{D44FB6B2-8A5B-EC43-9675-F219E187CBDE}" sibTransId="{485D166E-CA30-0649-8F09-54E5A343C289}"/>
    <dgm:cxn modelId="{EE4A80D0-B7B0-9B48-A71D-0449D8B9E1B2}" type="presOf" srcId="{FD97B85C-9771-964F-B313-7F8609A61014}" destId="{D7DE4406-6A1D-234E-AA18-E39A49DFDA22}" srcOrd="0" destOrd="0" presId="urn:microsoft.com/office/officeart/2005/8/layout/radial3"/>
    <dgm:cxn modelId="{FD51D6DD-A378-3B47-8803-442D76927340}" srcId="{66BB3067-FC4F-3342-917F-A604E5151FC5}" destId="{FD97B85C-9771-964F-B313-7F8609A61014}" srcOrd="0" destOrd="0" parTransId="{1CB3EDFE-D35F-154A-96E3-B67449185928}" sibTransId="{54BB8DF8-5B78-EA41-BDDD-FC57575B65AE}"/>
    <dgm:cxn modelId="{D23F50E0-6B00-B343-A587-EEEE85C071D6}" type="presOf" srcId="{652724E7-08CB-F349-9B45-DF000C09C831}" destId="{808B4144-9690-FE49-95BA-E4B280EA7CBC}" srcOrd="0" destOrd="0" presId="urn:microsoft.com/office/officeart/2005/8/layout/radial3"/>
    <dgm:cxn modelId="{99987EE4-2CAF-3942-B905-417F0BE35914}" srcId="{AB56AC38-B08D-ED4B-9D7D-44E14733B41B}" destId="{66BB3067-FC4F-3342-917F-A604E5151FC5}" srcOrd="0" destOrd="0" parTransId="{BBCFD7FE-536A-BB47-B6F4-285FD43E789C}" sibTransId="{AD128085-8432-314D-B5CE-655F420494FD}"/>
    <dgm:cxn modelId="{74DA9EEC-C045-8142-9DF2-F68667580A47}" srcId="{66BB3067-FC4F-3342-917F-A604E5151FC5}" destId="{9BE17630-5C85-024C-9452-05C744BD6D80}" srcOrd="3" destOrd="0" parTransId="{0B37856C-D4FE-F841-96D3-265A0FFBBDBC}" sibTransId="{200D0A6C-60A1-B74B-9538-18DB1D7AE40B}"/>
    <dgm:cxn modelId="{679CBDFD-B1B2-DC45-8E03-20D93254C949}" type="presParOf" srcId="{156C7C48-5169-4E4D-8A28-43A06DA2A416}" destId="{62B33D28-075B-FD47-8E92-56DFB8B02AAD}" srcOrd="0" destOrd="0" presId="urn:microsoft.com/office/officeart/2005/8/layout/radial3"/>
    <dgm:cxn modelId="{D3660ED8-B88A-5947-BCD5-E75E552AEEF1}" type="presParOf" srcId="{62B33D28-075B-FD47-8E92-56DFB8B02AAD}" destId="{2B044CD8-1DC6-8A4C-83EA-66038FA666E8}" srcOrd="0" destOrd="0" presId="urn:microsoft.com/office/officeart/2005/8/layout/radial3"/>
    <dgm:cxn modelId="{241F6342-3981-C04A-88F2-DA249C421297}" type="presParOf" srcId="{62B33D28-075B-FD47-8E92-56DFB8B02AAD}" destId="{D7DE4406-6A1D-234E-AA18-E39A49DFDA22}" srcOrd="1" destOrd="0" presId="urn:microsoft.com/office/officeart/2005/8/layout/radial3"/>
    <dgm:cxn modelId="{A8A125CF-834A-C14C-9E00-9C3456DE7410}" type="presParOf" srcId="{62B33D28-075B-FD47-8E92-56DFB8B02AAD}" destId="{5AE1065B-F946-E842-B7D6-C7F16F9DACCE}" srcOrd="2" destOrd="0" presId="urn:microsoft.com/office/officeart/2005/8/layout/radial3"/>
    <dgm:cxn modelId="{2955949E-16F1-F847-9761-0FD53C39F9D9}" type="presParOf" srcId="{62B33D28-075B-FD47-8E92-56DFB8B02AAD}" destId="{808B4144-9690-FE49-95BA-E4B280EA7CBC}" srcOrd="3" destOrd="0" presId="urn:microsoft.com/office/officeart/2005/8/layout/radial3"/>
    <dgm:cxn modelId="{7B34780C-470F-E44D-9831-09D01B635DD4}" type="presParOf" srcId="{62B33D28-075B-FD47-8E92-56DFB8B02AAD}" destId="{ACC5A3AD-25C3-2A4B-92AC-EC60A1ADA2A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CB255C-8BAF-F54C-BF35-1098434EF80C}"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B0BB4002-D7A5-6D4D-8B11-58F7086E1C24}">
      <dgm:prSet/>
      <dgm:spPr/>
      <dgm:t>
        <a:bodyPr/>
        <a:lstStyle/>
        <a:p>
          <a:r>
            <a:rPr lang="en-US" b="1" dirty="0"/>
            <a:t>What are you being offered? </a:t>
          </a:r>
          <a:endParaRPr lang="en-US" dirty="0"/>
        </a:p>
      </dgm:t>
    </dgm:pt>
    <dgm:pt modelId="{33481848-B9A4-354F-8535-C5957AC99EEE}" type="parTrans" cxnId="{6E3DD247-DEF2-5749-9A12-A88F51DD4C9F}">
      <dgm:prSet/>
      <dgm:spPr/>
      <dgm:t>
        <a:bodyPr/>
        <a:lstStyle/>
        <a:p>
          <a:endParaRPr lang="en-US"/>
        </a:p>
      </dgm:t>
    </dgm:pt>
    <dgm:pt modelId="{5741FF26-3483-924B-B96F-D1548C48023F}" type="sibTrans" cxnId="{6E3DD247-DEF2-5749-9A12-A88F51DD4C9F}">
      <dgm:prSet/>
      <dgm:spPr/>
      <dgm:t>
        <a:bodyPr/>
        <a:lstStyle/>
        <a:p>
          <a:endParaRPr lang="en-US"/>
        </a:p>
      </dgm:t>
    </dgm:pt>
    <dgm:pt modelId="{082219D2-697A-214B-8412-A9FB06D5C7E6}">
      <dgm:prSet/>
      <dgm:spPr/>
      <dgm:t>
        <a:bodyPr/>
        <a:lstStyle/>
        <a:p>
          <a:r>
            <a:rPr lang="en-US" b="1" dirty="0"/>
            <a:t>$$$</a:t>
          </a:r>
        </a:p>
      </dgm:t>
    </dgm:pt>
    <dgm:pt modelId="{1CB802FC-91CB-6841-8978-8D14627C5EA5}" type="parTrans" cxnId="{CDC7A94D-CF7A-1746-AA17-A710C142C747}">
      <dgm:prSet/>
      <dgm:spPr/>
      <dgm:t>
        <a:bodyPr/>
        <a:lstStyle/>
        <a:p>
          <a:endParaRPr lang="en-US"/>
        </a:p>
      </dgm:t>
    </dgm:pt>
    <dgm:pt modelId="{39B1D541-E658-934A-BDBA-3283D5902113}" type="sibTrans" cxnId="{CDC7A94D-CF7A-1746-AA17-A710C142C747}">
      <dgm:prSet/>
      <dgm:spPr/>
      <dgm:t>
        <a:bodyPr/>
        <a:lstStyle/>
        <a:p>
          <a:endParaRPr lang="en-US"/>
        </a:p>
      </dgm:t>
    </dgm:pt>
    <dgm:pt modelId="{55356FE1-69DE-C244-AF4D-0E4AD4BE3FD7}">
      <dgm:prSet/>
      <dgm:spPr/>
      <dgm:t>
        <a:bodyPr/>
        <a:lstStyle/>
        <a:p>
          <a:r>
            <a:rPr lang="en-US" b="1" dirty="0"/>
            <a:t>Identifiable Gems </a:t>
          </a:r>
        </a:p>
      </dgm:t>
    </dgm:pt>
    <dgm:pt modelId="{B21EEAD5-2D9F-F54E-ABEC-E310BDC66724}" type="parTrans" cxnId="{3AA2DF1F-C508-0442-991A-1117013AC6DE}">
      <dgm:prSet/>
      <dgm:spPr/>
      <dgm:t>
        <a:bodyPr/>
        <a:lstStyle/>
        <a:p>
          <a:endParaRPr lang="en-US"/>
        </a:p>
      </dgm:t>
    </dgm:pt>
    <dgm:pt modelId="{2FAD45A3-938A-8B45-BA4F-72DBD6A09885}" type="sibTrans" cxnId="{3AA2DF1F-C508-0442-991A-1117013AC6DE}">
      <dgm:prSet/>
      <dgm:spPr/>
      <dgm:t>
        <a:bodyPr/>
        <a:lstStyle/>
        <a:p>
          <a:endParaRPr lang="en-US"/>
        </a:p>
      </dgm:t>
    </dgm:pt>
    <dgm:pt modelId="{84852132-2501-B54B-843D-A553E371BFCD}">
      <dgm:prSet/>
      <dgm:spPr/>
      <dgm:t>
        <a:bodyPr/>
        <a:lstStyle/>
        <a:p>
          <a:r>
            <a:rPr lang="en-US" b="1" dirty="0"/>
            <a:t>Jackpot</a:t>
          </a:r>
        </a:p>
      </dgm:t>
    </dgm:pt>
    <dgm:pt modelId="{C55697EF-C710-2F41-BF71-73362639D759}" type="parTrans" cxnId="{BE81316C-EF58-E54D-BEF8-292EA395C0AD}">
      <dgm:prSet/>
      <dgm:spPr/>
      <dgm:t>
        <a:bodyPr/>
        <a:lstStyle/>
        <a:p>
          <a:endParaRPr lang="en-US"/>
        </a:p>
      </dgm:t>
    </dgm:pt>
    <dgm:pt modelId="{98DAA521-70BD-C543-A106-F2EABA434386}" type="sibTrans" cxnId="{BE81316C-EF58-E54D-BEF8-292EA395C0AD}">
      <dgm:prSet/>
      <dgm:spPr/>
      <dgm:t>
        <a:bodyPr/>
        <a:lstStyle/>
        <a:p>
          <a:endParaRPr lang="en-US"/>
        </a:p>
      </dgm:t>
    </dgm:pt>
    <dgm:pt modelId="{0CC9BE66-5317-0444-8CE5-EDB6F47C06A1}">
      <dgm:prSet/>
      <dgm:spPr/>
      <dgm:t>
        <a:bodyPr/>
        <a:lstStyle/>
        <a:p>
          <a:r>
            <a:rPr lang="en-US" b="1" dirty="0"/>
            <a:t>Bait &amp; Switch</a:t>
          </a:r>
        </a:p>
      </dgm:t>
    </dgm:pt>
    <dgm:pt modelId="{80F419F6-62A2-FF40-91FF-C5940AD4E909}" type="parTrans" cxnId="{1758D9A5-0B7A-524A-BE06-A491101F6566}">
      <dgm:prSet/>
      <dgm:spPr/>
      <dgm:t>
        <a:bodyPr/>
        <a:lstStyle/>
        <a:p>
          <a:endParaRPr lang="en-US"/>
        </a:p>
      </dgm:t>
    </dgm:pt>
    <dgm:pt modelId="{99198CEA-D589-B34B-BC68-5E5A89370F1E}" type="sibTrans" cxnId="{1758D9A5-0B7A-524A-BE06-A491101F6566}">
      <dgm:prSet/>
      <dgm:spPr/>
      <dgm:t>
        <a:bodyPr/>
        <a:lstStyle/>
        <a:p>
          <a:endParaRPr lang="en-US"/>
        </a:p>
      </dgm:t>
    </dgm:pt>
    <dgm:pt modelId="{352B9AFB-09EA-3944-BD1B-030A7A91D454}" type="pres">
      <dgm:prSet presAssocID="{6CCB255C-8BAF-F54C-BF35-1098434EF80C}" presName="Name0" presStyleCnt="0">
        <dgm:presLayoutVars>
          <dgm:chMax val="1"/>
          <dgm:chPref val="1"/>
          <dgm:dir/>
          <dgm:animOne val="branch"/>
          <dgm:animLvl val="lvl"/>
        </dgm:presLayoutVars>
      </dgm:prSet>
      <dgm:spPr/>
    </dgm:pt>
    <dgm:pt modelId="{63A58C88-333D-DC42-B374-914E9CC00A70}" type="pres">
      <dgm:prSet presAssocID="{B0BB4002-D7A5-6D4D-8B11-58F7086E1C24}" presName="singleCycle" presStyleCnt="0"/>
      <dgm:spPr/>
    </dgm:pt>
    <dgm:pt modelId="{611CB317-C4AF-3140-A902-61659C467BD6}" type="pres">
      <dgm:prSet presAssocID="{B0BB4002-D7A5-6D4D-8B11-58F7086E1C24}" presName="singleCenter" presStyleLbl="node1" presStyleIdx="0" presStyleCnt="5">
        <dgm:presLayoutVars>
          <dgm:chMax val="7"/>
          <dgm:chPref val="7"/>
        </dgm:presLayoutVars>
      </dgm:prSet>
      <dgm:spPr/>
    </dgm:pt>
    <dgm:pt modelId="{F60FB70D-0158-6B4A-81C6-4C190463730D}" type="pres">
      <dgm:prSet presAssocID="{1CB802FC-91CB-6841-8978-8D14627C5EA5}" presName="Name56" presStyleLbl="parChTrans1D2" presStyleIdx="0" presStyleCnt="4"/>
      <dgm:spPr/>
    </dgm:pt>
    <dgm:pt modelId="{EC7D00DF-9F9C-6F48-BAC0-94EFEFA97DE5}" type="pres">
      <dgm:prSet presAssocID="{082219D2-697A-214B-8412-A9FB06D5C7E6}" presName="text0" presStyleLbl="node1" presStyleIdx="1" presStyleCnt="5">
        <dgm:presLayoutVars>
          <dgm:bulletEnabled val="1"/>
        </dgm:presLayoutVars>
      </dgm:prSet>
      <dgm:spPr/>
    </dgm:pt>
    <dgm:pt modelId="{3A1067A5-ADCF-B54B-95A7-D045386CFAE4}" type="pres">
      <dgm:prSet presAssocID="{B21EEAD5-2D9F-F54E-ABEC-E310BDC66724}" presName="Name56" presStyleLbl="parChTrans1D2" presStyleIdx="1" presStyleCnt="4"/>
      <dgm:spPr/>
    </dgm:pt>
    <dgm:pt modelId="{964D2753-CC86-CD4C-BFA6-A045992866AF}" type="pres">
      <dgm:prSet presAssocID="{55356FE1-69DE-C244-AF4D-0E4AD4BE3FD7}" presName="text0" presStyleLbl="node1" presStyleIdx="2" presStyleCnt="5">
        <dgm:presLayoutVars>
          <dgm:bulletEnabled val="1"/>
        </dgm:presLayoutVars>
      </dgm:prSet>
      <dgm:spPr/>
    </dgm:pt>
    <dgm:pt modelId="{A542C15F-89BF-D14A-A54C-F508165E473C}" type="pres">
      <dgm:prSet presAssocID="{C55697EF-C710-2F41-BF71-73362639D759}" presName="Name56" presStyleLbl="parChTrans1D2" presStyleIdx="2" presStyleCnt="4"/>
      <dgm:spPr/>
    </dgm:pt>
    <dgm:pt modelId="{AFCFC9E2-5DAC-E047-8AF9-C4350446B48E}" type="pres">
      <dgm:prSet presAssocID="{84852132-2501-B54B-843D-A553E371BFCD}" presName="text0" presStyleLbl="node1" presStyleIdx="3" presStyleCnt="5">
        <dgm:presLayoutVars>
          <dgm:bulletEnabled val="1"/>
        </dgm:presLayoutVars>
      </dgm:prSet>
      <dgm:spPr/>
    </dgm:pt>
    <dgm:pt modelId="{DFFF56CF-C1BE-0746-B350-9A383327A844}" type="pres">
      <dgm:prSet presAssocID="{80F419F6-62A2-FF40-91FF-C5940AD4E909}" presName="Name56" presStyleLbl="parChTrans1D2" presStyleIdx="3" presStyleCnt="4"/>
      <dgm:spPr/>
    </dgm:pt>
    <dgm:pt modelId="{B111C9AB-5570-6A4E-8896-10ABF6C8E7CD}" type="pres">
      <dgm:prSet presAssocID="{0CC9BE66-5317-0444-8CE5-EDB6F47C06A1}" presName="text0" presStyleLbl="node1" presStyleIdx="4" presStyleCnt="5">
        <dgm:presLayoutVars>
          <dgm:bulletEnabled val="1"/>
        </dgm:presLayoutVars>
      </dgm:prSet>
      <dgm:spPr/>
    </dgm:pt>
  </dgm:ptLst>
  <dgm:cxnLst>
    <dgm:cxn modelId="{3AA2DF1F-C508-0442-991A-1117013AC6DE}" srcId="{B0BB4002-D7A5-6D4D-8B11-58F7086E1C24}" destId="{55356FE1-69DE-C244-AF4D-0E4AD4BE3FD7}" srcOrd="1" destOrd="0" parTransId="{B21EEAD5-2D9F-F54E-ABEC-E310BDC66724}" sibTransId="{2FAD45A3-938A-8B45-BA4F-72DBD6A09885}"/>
    <dgm:cxn modelId="{3CEA525E-63B7-424D-A6A3-C99DEF725E69}" type="presOf" srcId="{0CC9BE66-5317-0444-8CE5-EDB6F47C06A1}" destId="{B111C9AB-5570-6A4E-8896-10ABF6C8E7CD}" srcOrd="0" destOrd="0" presId="urn:microsoft.com/office/officeart/2008/layout/RadialCluster"/>
    <dgm:cxn modelId="{FE87925F-FB0C-0645-8ACE-02FFD793101A}" type="presOf" srcId="{1CB802FC-91CB-6841-8978-8D14627C5EA5}" destId="{F60FB70D-0158-6B4A-81C6-4C190463730D}" srcOrd="0" destOrd="0" presId="urn:microsoft.com/office/officeart/2008/layout/RadialCluster"/>
    <dgm:cxn modelId="{6E3DD247-DEF2-5749-9A12-A88F51DD4C9F}" srcId="{6CCB255C-8BAF-F54C-BF35-1098434EF80C}" destId="{B0BB4002-D7A5-6D4D-8B11-58F7086E1C24}" srcOrd="0" destOrd="0" parTransId="{33481848-B9A4-354F-8535-C5957AC99EEE}" sibTransId="{5741FF26-3483-924B-B96F-D1548C48023F}"/>
    <dgm:cxn modelId="{BE81316C-EF58-E54D-BEF8-292EA395C0AD}" srcId="{B0BB4002-D7A5-6D4D-8B11-58F7086E1C24}" destId="{84852132-2501-B54B-843D-A553E371BFCD}" srcOrd="2" destOrd="0" parTransId="{C55697EF-C710-2F41-BF71-73362639D759}" sibTransId="{98DAA521-70BD-C543-A106-F2EABA434386}"/>
    <dgm:cxn modelId="{CDC7A94D-CF7A-1746-AA17-A710C142C747}" srcId="{B0BB4002-D7A5-6D4D-8B11-58F7086E1C24}" destId="{082219D2-697A-214B-8412-A9FB06D5C7E6}" srcOrd="0" destOrd="0" parTransId="{1CB802FC-91CB-6841-8978-8D14627C5EA5}" sibTransId="{39B1D541-E658-934A-BDBA-3283D5902113}"/>
    <dgm:cxn modelId="{1758D9A5-0B7A-524A-BE06-A491101F6566}" srcId="{B0BB4002-D7A5-6D4D-8B11-58F7086E1C24}" destId="{0CC9BE66-5317-0444-8CE5-EDB6F47C06A1}" srcOrd="3" destOrd="0" parTransId="{80F419F6-62A2-FF40-91FF-C5940AD4E909}" sibTransId="{99198CEA-D589-B34B-BC68-5E5A89370F1E}"/>
    <dgm:cxn modelId="{9786EEA9-5DFD-D445-B710-EF9DE5DB8004}" type="presOf" srcId="{C55697EF-C710-2F41-BF71-73362639D759}" destId="{A542C15F-89BF-D14A-A54C-F508165E473C}" srcOrd="0" destOrd="0" presId="urn:microsoft.com/office/officeart/2008/layout/RadialCluster"/>
    <dgm:cxn modelId="{B72B04BD-B72A-EB4E-BCFD-99796D2F62CC}" type="presOf" srcId="{55356FE1-69DE-C244-AF4D-0E4AD4BE3FD7}" destId="{964D2753-CC86-CD4C-BFA6-A045992866AF}" srcOrd="0" destOrd="0" presId="urn:microsoft.com/office/officeart/2008/layout/RadialCluster"/>
    <dgm:cxn modelId="{9FCE51C7-0A65-8D41-BC77-17DE681484AA}" type="presOf" srcId="{84852132-2501-B54B-843D-A553E371BFCD}" destId="{AFCFC9E2-5DAC-E047-8AF9-C4350446B48E}" srcOrd="0" destOrd="0" presId="urn:microsoft.com/office/officeart/2008/layout/RadialCluster"/>
    <dgm:cxn modelId="{CA3A95D2-9A4D-9C47-AF99-0C089466095C}" type="presOf" srcId="{B21EEAD5-2D9F-F54E-ABEC-E310BDC66724}" destId="{3A1067A5-ADCF-B54B-95A7-D045386CFAE4}" srcOrd="0" destOrd="0" presId="urn:microsoft.com/office/officeart/2008/layout/RadialCluster"/>
    <dgm:cxn modelId="{89EEE4D3-32ED-DB4A-9EE8-1F062F50ADD2}" type="presOf" srcId="{082219D2-697A-214B-8412-A9FB06D5C7E6}" destId="{EC7D00DF-9F9C-6F48-BAC0-94EFEFA97DE5}" srcOrd="0" destOrd="0" presId="urn:microsoft.com/office/officeart/2008/layout/RadialCluster"/>
    <dgm:cxn modelId="{3D67D7E4-BD6C-E547-ACF1-FC9515BD7DAA}" type="presOf" srcId="{B0BB4002-D7A5-6D4D-8B11-58F7086E1C24}" destId="{611CB317-C4AF-3140-A902-61659C467BD6}" srcOrd="0" destOrd="0" presId="urn:microsoft.com/office/officeart/2008/layout/RadialCluster"/>
    <dgm:cxn modelId="{75E1DDE7-FE15-F149-83DB-538250EA97F7}" type="presOf" srcId="{80F419F6-62A2-FF40-91FF-C5940AD4E909}" destId="{DFFF56CF-C1BE-0746-B350-9A383327A844}" srcOrd="0" destOrd="0" presId="urn:microsoft.com/office/officeart/2008/layout/RadialCluster"/>
    <dgm:cxn modelId="{648848EB-EF9D-2347-A163-7F43B096F220}" type="presOf" srcId="{6CCB255C-8BAF-F54C-BF35-1098434EF80C}" destId="{352B9AFB-09EA-3944-BD1B-030A7A91D454}" srcOrd="0" destOrd="0" presId="urn:microsoft.com/office/officeart/2008/layout/RadialCluster"/>
    <dgm:cxn modelId="{382368D5-DCB8-0548-BB28-3B7B6E992001}" type="presParOf" srcId="{352B9AFB-09EA-3944-BD1B-030A7A91D454}" destId="{63A58C88-333D-DC42-B374-914E9CC00A70}" srcOrd="0" destOrd="0" presId="urn:microsoft.com/office/officeart/2008/layout/RadialCluster"/>
    <dgm:cxn modelId="{9300A69F-F3FC-5240-A404-33EB66277B54}" type="presParOf" srcId="{63A58C88-333D-DC42-B374-914E9CC00A70}" destId="{611CB317-C4AF-3140-A902-61659C467BD6}" srcOrd="0" destOrd="0" presId="urn:microsoft.com/office/officeart/2008/layout/RadialCluster"/>
    <dgm:cxn modelId="{EFBF624F-AEFE-BF4F-B6AD-8D0900B45292}" type="presParOf" srcId="{63A58C88-333D-DC42-B374-914E9CC00A70}" destId="{F60FB70D-0158-6B4A-81C6-4C190463730D}" srcOrd="1" destOrd="0" presId="urn:microsoft.com/office/officeart/2008/layout/RadialCluster"/>
    <dgm:cxn modelId="{EB7C89AB-8FDF-AB48-9882-581A6D85265B}" type="presParOf" srcId="{63A58C88-333D-DC42-B374-914E9CC00A70}" destId="{EC7D00DF-9F9C-6F48-BAC0-94EFEFA97DE5}" srcOrd="2" destOrd="0" presId="urn:microsoft.com/office/officeart/2008/layout/RadialCluster"/>
    <dgm:cxn modelId="{73B8579F-D009-6F41-99C3-CB250A73C9F6}" type="presParOf" srcId="{63A58C88-333D-DC42-B374-914E9CC00A70}" destId="{3A1067A5-ADCF-B54B-95A7-D045386CFAE4}" srcOrd="3" destOrd="0" presId="urn:microsoft.com/office/officeart/2008/layout/RadialCluster"/>
    <dgm:cxn modelId="{FCF8C9D3-8C8D-A649-9957-DBCDFE4408AA}" type="presParOf" srcId="{63A58C88-333D-DC42-B374-914E9CC00A70}" destId="{964D2753-CC86-CD4C-BFA6-A045992866AF}" srcOrd="4" destOrd="0" presId="urn:microsoft.com/office/officeart/2008/layout/RadialCluster"/>
    <dgm:cxn modelId="{D69EBEEF-2C42-3742-BDA9-1698694BB5E9}" type="presParOf" srcId="{63A58C88-333D-DC42-B374-914E9CC00A70}" destId="{A542C15F-89BF-D14A-A54C-F508165E473C}" srcOrd="5" destOrd="0" presId="urn:microsoft.com/office/officeart/2008/layout/RadialCluster"/>
    <dgm:cxn modelId="{141356B0-A700-6F42-8205-759FEFC97D44}" type="presParOf" srcId="{63A58C88-333D-DC42-B374-914E9CC00A70}" destId="{AFCFC9E2-5DAC-E047-8AF9-C4350446B48E}" srcOrd="6" destOrd="0" presId="urn:microsoft.com/office/officeart/2008/layout/RadialCluster"/>
    <dgm:cxn modelId="{B1A4B85C-B5CD-1D40-A835-04CCB2667ADC}" type="presParOf" srcId="{63A58C88-333D-DC42-B374-914E9CC00A70}" destId="{DFFF56CF-C1BE-0746-B350-9A383327A844}" srcOrd="7" destOrd="0" presId="urn:microsoft.com/office/officeart/2008/layout/RadialCluster"/>
    <dgm:cxn modelId="{35EDCE1E-074E-2C49-A080-EB1D20437883}" type="presParOf" srcId="{63A58C88-333D-DC42-B374-914E9CC00A70}" destId="{B111C9AB-5570-6A4E-8896-10ABF6C8E7CD}"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2922CE-0EFF-4A4D-9B8A-26976FE56DA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F06C9A6-D8D5-1044-B02D-5B7348F81C93}">
      <dgm:prSet/>
      <dgm:spPr/>
      <dgm:t>
        <a:bodyPr/>
        <a:lstStyle/>
        <a:p>
          <a:r>
            <a:rPr lang="en-US" dirty="0">
              <a:solidFill>
                <a:srgbClr val="1C2D73"/>
              </a:solidFill>
            </a:rPr>
            <a:t>Mentorship / Supervision</a:t>
          </a:r>
        </a:p>
      </dgm:t>
    </dgm:pt>
    <dgm:pt modelId="{342FFD21-ABA4-214E-B223-55BA6620AC5E}" type="parTrans" cxnId="{B0B78815-EB53-B448-8BE9-1BCEC965C3A4}">
      <dgm:prSet/>
      <dgm:spPr/>
      <dgm:t>
        <a:bodyPr/>
        <a:lstStyle/>
        <a:p>
          <a:endParaRPr lang="en-US"/>
        </a:p>
      </dgm:t>
    </dgm:pt>
    <dgm:pt modelId="{66D7A68F-6777-D540-AFA1-50981BD72CED}" type="sibTrans" cxnId="{B0B78815-EB53-B448-8BE9-1BCEC965C3A4}">
      <dgm:prSet/>
      <dgm:spPr/>
      <dgm:t>
        <a:bodyPr/>
        <a:lstStyle/>
        <a:p>
          <a:endParaRPr lang="en-US"/>
        </a:p>
      </dgm:t>
    </dgm:pt>
    <dgm:pt modelId="{71830BE0-A55D-B046-86FF-123B4D53993E}">
      <dgm:prSet/>
      <dgm:spPr/>
      <dgm:t>
        <a:bodyPr/>
        <a:lstStyle/>
        <a:p>
          <a:r>
            <a:rPr lang="en-US" dirty="0">
              <a:solidFill>
                <a:srgbClr val="1C2D73"/>
              </a:solidFill>
            </a:rPr>
            <a:t>Space / Time</a:t>
          </a:r>
        </a:p>
      </dgm:t>
    </dgm:pt>
    <dgm:pt modelId="{259846C8-4921-5B46-9AB3-446ADB43D698}" type="parTrans" cxnId="{FAFABD70-F73B-F840-9BCF-55AF1744DCD3}">
      <dgm:prSet/>
      <dgm:spPr/>
      <dgm:t>
        <a:bodyPr/>
        <a:lstStyle/>
        <a:p>
          <a:endParaRPr lang="en-US"/>
        </a:p>
      </dgm:t>
    </dgm:pt>
    <dgm:pt modelId="{8776A88D-4CA1-EF40-BE03-323FAFAA147D}" type="sibTrans" cxnId="{FAFABD70-F73B-F840-9BCF-55AF1744DCD3}">
      <dgm:prSet/>
      <dgm:spPr/>
      <dgm:t>
        <a:bodyPr/>
        <a:lstStyle/>
        <a:p>
          <a:endParaRPr lang="en-US"/>
        </a:p>
      </dgm:t>
    </dgm:pt>
    <dgm:pt modelId="{99A9701A-D339-3D4D-B12E-D0A0AC6DE283}">
      <dgm:prSet/>
      <dgm:spPr/>
      <dgm:t>
        <a:bodyPr/>
        <a:lstStyle/>
        <a:p>
          <a:r>
            <a:rPr lang="en-US" dirty="0">
              <a:solidFill>
                <a:srgbClr val="1C2D73"/>
              </a:solidFill>
            </a:rPr>
            <a:t>Climate of Practice</a:t>
          </a:r>
        </a:p>
      </dgm:t>
    </dgm:pt>
    <dgm:pt modelId="{533AC4C9-1F89-4E42-948C-AB58E2905C27}" type="parTrans" cxnId="{3BFD7298-3E2E-9340-844C-58387CC7A912}">
      <dgm:prSet/>
      <dgm:spPr/>
      <dgm:t>
        <a:bodyPr/>
        <a:lstStyle/>
        <a:p>
          <a:endParaRPr lang="en-US"/>
        </a:p>
      </dgm:t>
    </dgm:pt>
    <dgm:pt modelId="{5719970D-95E1-E144-BCCB-D35F8F34F949}" type="sibTrans" cxnId="{3BFD7298-3E2E-9340-844C-58387CC7A912}">
      <dgm:prSet/>
      <dgm:spPr/>
      <dgm:t>
        <a:bodyPr/>
        <a:lstStyle/>
        <a:p>
          <a:endParaRPr lang="en-US"/>
        </a:p>
      </dgm:t>
    </dgm:pt>
    <dgm:pt modelId="{19B291F3-AB5E-0C46-A3B2-32B3A7F8AA0E}">
      <dgm:prSet/>
      <dgm:spPr/>
      <dgm:t>
        <a:bodyPr/>
        <a:lstStyle/>
        <a:p>
          <a:r>
            <a:rPr lang="en-US" dirty="0">
              <a:solidFill>
                <a:srgbClr val="1C2D73"/>
              </a:solidFill>
            </a:rPr>
            <a:t>Physical Location</a:t>
          </a:r>
        </a:p>
      </dgm:t>
    </dgm:pt>
    <dgm:pt modelId="{505BE423-4259-EA40-8D0B-E69E320A1155}" type="parTrans" cxnId="{E37E2D37-B282-244B-926E-3032882D62FB}">
      <dgm:prSet/>
      <dgm:spPr/>
      <dgm:t>
        <a:bodyPr/>
        <a:lstStyle/>
        <a:p>
          <a:endParaRPr lang="en-US"/>
        </a:p>
      </dgm:t>
    </dgm:pt>
    <dgm:pt modelId="{31D18F8F-1C47-B646-8476-9ADD79AE7F37}" type="sibTrans" cxnId="{E37E2D37-B282-244B-926E-3032882D62FB}">
      <dgm:prSet/>
      <dgm:spPr/>
      <dgm:t>
        <a:bodyPr/>
        <a:lstStyle/>
        <a:p>
          <a:endParaRPr lang="en-US"/>
        </a:p>
      </dgm:t>
    </dgm:pt>
    <dgm:pt modelId="{C0EFACD4-A739-BB4E-A990-E418309A009C}">
      <dgm:prSet/>
      <dgm:spPr/>
      <dgm:t>
        <a:bodyPr/>
        <a:lstStyle/>
        <a:p>
          <a:r>
            <a:rPr lang="en-US" dirty="0">
              <a:solidFill>
                <a:srgbClr val="1C2D73"/>
              </a:solidFill>
            </a:rPr>
            <a:t>Personal Benefits</a:t>
          </a:r>
        </a:p>
      </dgm:t>
    </dgm:pt>
    <dgm:pt modelId="{47000F84-E98C-BD46-9F32-E5EB15A29219}" type="parTrans" cxnId="{97A51E97-478E-1D45-91EA-3B6442740050}">
      <dgm:prSet/>
      <dgm:spPr/>
      <dgm:t>
        <a:bodyPr/>
        <a:lstStyle/>
        <a:p>
          <a:endParaRPr lang="en-US"/>
        </a:p>
      </dgm:t>
    </dgm:pt>
    <dgm:pt modelId="{ADF793CA-4483-7C43-85A7-1C5199401661}" type="sibTrans" cxnId="{97A51E97-478E-1D45-91EA-3B6442740050}">
      <dgm:prSet/>
      <dgm:spPr/>
      <dgm:t>
        <a:bodyPr/>
        <a:lstStyle/>
        <a:p>
          <a:endParaRPr lang="en-US"/>
        </a:p>
      </dgm:t>
    </dgm:pt>
    <dgm:pt modelId="{C5ED40C1-B6F3-0F4E-B2ED-985724F4A5A6}">
      <dgm:prSet custT="1"/>
      <dgm:spPr/>
      <dgm:t>
        <a:bodyPr/>
        <a:lstStyle/>
        <a:p>
          <a:r>
            <a:rPr lang="en-US" sz="2100" dirty="0">
              <a:solidFill>
                <a:srgbClr val="1C2D73"/>
              </a:solidFill>
            </a:rPr>
            <a:t>Development Opportunities </a:t>
          </a:r>
          <a:r>
            <a:rPr lang="en-US" sz="1600" dirty="0">
              <a:solidFill>
                <a:srgbClr val="1C2D73"/>
              </a:solidFill>
            </a:rPr>
            <a:t>(Learning &amp; Leadership) </a:t>
          </a:r>
        </a:p>
      </dgm:t>
    </dgm:pt>
    <dgm:pt modelId="{C0754720-6847-D74B-A039-EABA033632CF}" type="parTrans" cxnId="{F79268A5-E486-ED40-AA79-6ABCB80A5EE1}">
      <dgm:prSet/>
      <dgm:spPr/>
      <dgm:t>
        <a:bodyPr/>
        <a:lstStyle/>
        <a:p>
          <a:endParaRPr lang="en-US"/>
        </a:p>
      </dgm:t>
    </dgm:pt>
    <dgm:pt modelId="{A622B0AC-0D7E-CF4F-B7AE-C095FEEB697E}" type="sibTrans" cxnId="{F79268A5-E486-ED40-AA79-6ABCB80A5EE1}">
      <dgm:prSet/>
      <dgm:spPr/>
      <dgm:t>
        <a:bodyPr/>
        <a:lstStyle/>
        <a:p>
          <a:endParaRPr lang="en-US"/>
        </a:p>
      </dgm:t>
    </dgm:pt>
    <dgm:pt modelId="{F9FEB837-1B6A-7243-B67A-A925CE2C0D59}" type="pres">
      <dgm:prSet presAssocID="{8E2922CE-0EFF-4A4D-9B8A-26976FE56DA4}" presName="compositeShape" presStyleCnt="0">
        <dgm:presLayoutVars>
          <dgm:chMax val="7"/>
          <dgm:dir/>
          <dgm:resizeHandles val="exact"/>
        </dgm:presLayoutVars>
      </dgm:prSet>
      <dgm:spPr/>
    </dgm:pt>
    <dgm:pt modelId="{F2A05E8F-FFF0-D04B-B03C-BE1D34AFB686}" type="pres">
      <dgm:prSet presAssocID="{8F06C9A6-D8D5-1044-B02D-5B7348F81C93}" presName="circ1" presStyleLbl="vennNode1" presStyleIdx="0" presStyleCnt="6"/>
      <dgm:spPr/>
    </dgm:pt>
    <dgm:pt modelId="{A6940A72-ED42-D645-9473-2B336E13B270}" type="pres">
      <dgm:prSet presAssocID="{8F06C9A6-D8D5-1044-B02D-5B7348F81C93}" presName="circ1Tx" presStyleLbl="revTx" presStyleIdx="0" presStyleCnt="0">
        <dgm:presLayoutVars>
          <dgm:chMax val="0"/>
          <dgm:chPref val="0"/>
          <dgm:bulletEnabled val="1"/>
        </dgm:presLayoutVars>
      </dgm:prSet>
      <dgm:spPr/>
    </dgm:pt>
    <dgm:pt modelId="{A4CE17AC-7097-6647-8F23-92DAEE4B8AF2}" type="pres">
      <dgm:prSet presAssocID="{71830BE0-A55D-B046-86FF-123B4D53993E}" presName="circ2" presStyleLbl="vennNode1" presStyleIdx="1" presStyleCnt="6"/>
      <dgm:spPr/>
    </dgm:pt>
    <dgm:pt modelId="{3D15AA04-26C0-2C4F-B6D9-E84421EA90AD}" type="pres">
      <dgm:prSet presAssocID="{71830BE0-A55D-B046-86FF-123B4D53993E}" presName="circ2Tx" presStyleLbl="revTx" presStyleIdx="0" presStyleCnt="0">
        <dgm:presLayoutVars>
          <dgm:chMax val="0"/>
          <dgm:chPref val="0"/>
          <dgm:bulletEnabled val="1"/>
        </dgm:presLayoutVars>
      </dgm:prSet>
      <dgm:spPr/>
    </dgm:pt>
    <dgm:pt modelId="{9723D657-AC80-9D48-AB8A-294598941F29}" type="pres">
      <dgm:prSet presAssocID="{99A9701A-D339-3D4D-B12E-D0A0AC6DE283}" presName="circ3" presStyleLbl="vennNode1" presStyleIdx="2" presStyleCnt="6"/>
      <dgm:spPr/>
    </dgm:pt>
    <dgm:pt modelId="{D0B1931F-1A98-BF45-8A34-417295D8E810}" type="pres">
      <dgm:prSet presAssocID="{99A9701A-D339-3D4D-B12E-D0A0AC6DE283}" presName="circ3Tx" presStyleLbl="revTx" presStyleIdx="0" presStyleCnt="0">
        <dgm:presLayoutVars>
          <dgm:chMax val="0"/>
          <dgm:chPref val="0"/>
          <dgm:bulletEnabled val="1"/>
        </dgm:presLayoutVars>
      </dgm:prSet>
      <dgm:spPr/>
    </dgm:pt>
    <dgm:pt modelId="{FF7B1932-3FEB-974A-8704-352A6AB877B1}" type="pres">
      <dgm:prSet presAssocID="{19B291F3-AB5E-0C46-A3B2-32B3A7F8AA0E}" presName="circ4" presStyleLbl="vennNode1" presStyleIdx="3" presStyleCnt="6"/>
      <dgm:spPr/>
    </dgm:pt>
    <dgm:pt modelId="{90D83F83-8150-8343-BF1A-36C37D6AB914}" type="pres">
      <dgm:prSet presAssocID="{19B291F3-AB5E-0C46-A3B2-32B3A7F8AA0E}" presName="circ4Tx" presStyleLbl="revTx" presStyleIdx="0" presStyleCnt="0">
        <dgm:presLayoutVars>
          <dgm:chMax val="0"/>
          <dgm:chPref val="0"/>
          <dgm:bulletEnabled val="1"/>
        </dgm:presLayoutVars>
      </dgm:prSet>
      <dgm:spPr/>
    </dgm:pt>
    <dgm:pt modelId="{6BE7EA6D-1BE0-FC41-96BE-2BA8270122C2}" type="pres">
      <dgm:prSet presAssocID="{C0EFACD4-A739-BB4E-A990-E418309A009C}" presName="circ5" presStyleLbl="vennNode1" presStyleIdx="4" presStyleCnt="6"/>
      <dgm:spPr/>
    </dgm:pt>
    <dgm:pt modelId="{6CBCC942-75F0-D747-B27C-35E44FBF5AAD}" type="pres">
      <dgm:prSet presAssocID="{C0EFACD4-A739-BB4E-A990-E418309A009C}" presName="circ5Tx" presStyleLbl="revTx" presStyleIdx="0" presStyleCnt="0">
        <dgm:presLayoutVars>
          <dgm:chMax val="0"/>
          <dgm:chPref val="0"/>
          <dgm:bulletEnabled val="1"/>
        </dgm:presLayoutVars>
      </dgm:prSet>
      <dgm:spPr/>
    </dgm:pt>
    <dgm:pt modelId="{A3AD7AFA-0FEB-D147-9BF5-BEF9EF442026}" type="pres">
      <dgm:prSet presAssocID="{C5ED40C1-B6F3-0F4E-B2ED-985724F4A5A6}" presName="circ6" presStyleLbl="vennNode1" presStyleIdx="5" presStyleCnt="6"/>
      <dgm:spPr/>
    </dgm:pt>
    <dgm:pt modelId="{2E4703BC-B96C-CF49-B300-FC850D4B2EAE}" type="pres">
      <dgm:prSet presAssocID="{C5ED40C1-B6F3-0F4E-B2ED-985724F4A5A6}" presName="circ6Tx" presStyleLbl="revTx" presStyleIdx="0" presStyleCnt="0">
        <dgm:presLayoutVars>
          <dgm:chMax val="0"/>
          <dgm:chPref val="0"/>
          <dgm:bulletEnabled val="1"/>
        </dgm:presLayoutVars>
      </dgm:prSet>
      <dgm:spPr/>
    </dgm:pt>
  </dgm:ptLst>
  <dgm:cxnLst>
    <dgm:cxn modelId="{B0B78815-EB53-B448-8BE9-1BCEC965C3A4}" srcId="{8E2922CE-0EFF-4A4D-9B8A-26976FE56DA4}" destId="{8F06C9A6-D8D5-1044-B02D-5B7348F81C93}" srcOrd="0" destOrd="0" parTransId="{342FFD21-ABA4-214E-B223-55BA6620AC5E}" sibTransId="{66D7A68F-6777-D540-AFA1-50981BD72CED}"/>
    <dgm:cxn modelId="{0D49E22A-73C2-704C-8E47-68BA6A73543B}" type="presOf" srcId="{8E2922CE-0EFF-4A4D-9B8A-26976FE56DA4}" destId="{F9FEB837-1B6A-7243-B67A-A925CE2C0D59}" srcOrd="0" destOrd="0" presId="urn:microsoft.com/office/officeart/2005/8/layout/venn1"/>
    <dgm:cxn modelId="{E37E2D37-B282-244B-926E-3032882D62FB}" srcId="{8E2922CE-0EFF-4A4D-9B8A-26976FE56DA4}" destId="{19B291F3-AB5E-0C46-A3B2-32B3A7F8AA0E}" srcOrd="3" destOrd="0" parTransId="{505BE423-4259-EA40-8D0B-E69E320A1155}" sibTransId="{31D18F8F-1C47-B646-8476-9ADD79AE7F37}"/>
    <dgm:cxn modelId="{33D14340-D90B-A04A-B303-0569F75E3BF5}" type="presOf" srcId="{C5ED40C1-B6F3-0F4E-B2ED-985724F4A5A6}" destId="{2E4703BC-B96C-CF49-B300-FC850D4B2EAE}" srcOrd="0" destOrd="0" presId="urn:microsoft.com/office/officeart/2005/8/layout/venn1"/>
    <dgm:cxn modelId="{16D28668-DE14-3A4E-B0BB-61546B326770}" type="presOf" srcId="{99A9701A-D339-3D4D-B12E-D0A0AC6DE283}" destId="{D0B1931F-1A98-BF45-8A34-417295D8E810}" srcOrd="0" destOrd="0" presId="urn:microsoft.com/office/officeart/2005/8/layout/venn1"/>
    <dgm:cxn modelId="{FAFABD70-F73B-F840-9BCF-55AF1744DCD3}" srcId="{8E2922CE-0EFF-4A4D-9B8A-26976FE56DA4}" destId="{71830BE0-A55D-B046-86FF-123B4D53993E}" srcOrd="1" destOrd="0" parTransId="{259846C8-4921-5B46-9AB3-446ADB43D698}" sibTransId="{8776A88D-4CA1-EF40-BE03-323FAFAA147D}"/>
    <dgm:cxn modelId="{3696D07D-B3AE-424B-ADE8-D86B6A54000A}" type="presOf" srcId="{8F06C9A6-D8D5-1044-B02D-5B7348F81C93}" destId="{A6940A72-ED42-D645-9473-2B336E13B270}" srcOrd="0" destOrd="0" presId="urn:microsoft.com/office/officeart/2005/8/layout/venn1"/>
    <dgm:cxn modelId="{0EAD887E-F6A8-CA41-A48E-23073E9AEA89}" type="presOf" srcId="{C0EFACD4-A739-BB4E-A990-E418309A009C}" destId="{6CBCC942-75F0-D747-B27C-35E44FBF5AAD}" srcOrd="0" destOrd="0" presId="urn:microsoft.com/office/officeart/2005/8/layout/venn1"/>
    <dgm:cxn modelId="{97A51E97-478E-1D45-91EA-3B6442740050}" srcId="{8E2922CE-0EFF-4A4D-9B8A-26976FE56DA4}" destId="{C0EFACD4-A739-BB4E-A990-E418309A009C}" srcOrd="4" destOrd="0" parTransId="{47000F84-E98C-BD46-9F32-E5EB15A29219}" sibTransId="{ADF793CA-4483-7C43-85A7-1C5199401661}"/>
    <dgm:cxn modelId="{3BFD7298-3E2E-9340-844C-58387CC7A912}" srcId="{8E2922CE-0EFF-4A4D-9B8A-26976FE56DA4}" destId="{99A9701A-D339-3D4D-B12E-D0A0AC6DE283}" srcOrd="2" destOrd="0" parTransId="{533AC4C9-1F89-4E42-948C-AB58E2905C27}" sibTransId="{5719970D-95E1-E144-BCCB-D35F8F34F949}"/>
    <dgm:cxn modelId="{F79268A5-E486-ED40-AA79-6ABCB80A5EE1}" srcId="{8E2922CE-0EFF-4A4D-9B8A-26976FE56DA4}" destId="{C5ED40C1-B6F3-0F4E-B2ED-985724F4A5A6}" srcOrd="5" destOrd="0" parTransId="{C0754720-6847-D74B-A039-EABA033632CF}" sibTransId="{A622B0AC-0D7E-CF4F-B7AE-C095FEEB697E}"/>
    <dgm:cxn modelId="{E5A6B1C0-80DB-8B4B-94F6-61FA6785DEF9}" type="presOf" srcId="{19B291F3-AB5E-0C46-A3B2-32B3A7F8AA0E}" destId="{90D83F83-8150-8343-BF1A-36C37D6AB914}" srcOrd="0" destOrd="0" presId="urn:microsoft.com/office/officeart/2005/8/layout/venn1"/>
    <dgm:cxn modelId="{22C6E0F9-586E-F04F-A0A8-5FBFFE740DF6}" type="presOf" srcId="{71830BE0-A55D-B046-86FF-123B4D53993E}" destId="{3D15AA04-26C0-2C4F-B6D9-E84421EA90AD}" srcOrd="0" destOrd="0" presId="urn:microsoft.com/office/officeart/2005/8/layout/venn1"/>
    <dgm:cxn modelId="{65601138-6D3E-E044-AB57-F46387E5CE91}" type="presParOf" srcId="{F9FEB837-1B6A-7243-B67A-A925CE2C0D59}" destId="{F2A05E8F-FFF0-D04B-B03C-BE1D34AFB686}" srcOrd="0" destOrd="0" presId="urn:microsoft.com/office/officeart/2005/8/layout/venn1"/>
    <dgm:cxn modelId="{6065C2CF-D1E0-E245-9720-3DD6FE453F3F}" type="presParOf" srcId="{F9FEB837-1B6A-7243-B67A-A925CE2C0D59}" destId="{A6940A72-ED42-D645-9473-2B336E13B270}" srcOrd="1" destOrd="0" presId="urn:microsoft.com/office/officeart/2005/8/layout/venn1"/>
    <dgm:cxn modelId="{6CF11592-4006-D243-A7E0-1A69572FB596}" type="presParOf" srcId="{F9FEB837-1B6A-7243-B67A-A925CE2C0D59}" destId="{A4CE17AC-7097-6647-8F23-92DAEE4B8AF2}" srcOrd="2" destOrd="0" presId="urn:microsoft.com/office/officeart/2005/8/layout/venn1"/>
    <dgm:cxn modelId="{5FFB8285-23C7-2740-9FA3-AD05216ABD0B}" type="presParOf" srcId="{F9FEB837-1B6A-7243-B67A-A925CE2C0D59}" destId="{3D15AA04-26C0-2C4F-B6D9-E84421EA90AD}" srcOrd="3" destOrd="0" presId="urn:microsoft.com/office/officeart/2005/8/layout/venn1"/>
    <dgm:cxn modelId="{4D27B638-719E-6641-AB3E-B0C6FB3E0889}" type="presParOf" srcId="{F9FEB837-1B6A-7243-B67A-A925CE2C0D59}" destId="{9723D657-AC80-9D48-AB8A-294598941F29}" srcOrd="4" destOrd="0" presId="urn:microsoft.com/office/officeart/2005/8/layout/venn1"/>
    <dgm:cxn modelId="{468876CC-33E5-8149-A372-57C9C406618D}" type="presParOf" srcId="{F9FEB837-1B6A-7243-B67A-A925CE2C0D59}" destId="{D0B1931F-1A98-BF45-8A34-417295D8E810}" srcOrd="5" destOrd="0" presId="urn:microsoft.com/office/officeart/2005/8/layout/venn1"/>
    <dgm:cxn modelId="{DDD860A2-FC3F-5B41-9E81-BD27165F60AE}" type="presParOf" srcId="{F9FEB837-1B6A-7243-B67A-A925CE2C0D59}" destId="{FF7B1932-3FEB-974A-8704-352A6AB877B1}" srcOrd="6" destOrd="0" presId="urn:microsoft.com/office/officeart/2005/8/layout/venn1"/>
    <dgm:cxn modelId="{32F88700-2FC3-F646-B885-F3D4C0826EFC}" type="presParOf" srcId="{F9FEB837-1B6A-7243-B67A-A925CE2C0D59}" destId="{90D83F83-8150-8343-BF1A-36C37D6AB914}" srcOrd="7" destOrd="0" presId="urn:microsoft.com/office/officeart/2005/8/layout/venn1"/>
    <dgm:cxn modelId="{FC19A407-D382-FB44-9AE1-7ACF902600D4}" type="presParOf" srcId="{F9FEB837-1B6A-7243-B67A-A925CE2C0D59}" destId="{6BE7EA6D-1BE0-FC41-96BE-2BA8270122C2}" srcOrd="8" destOrd="0" presId="urn:microsoft.com/office/officeart/2005/8/layout/venn1"/>
    <dgm:cxn modelId="{4260C936-D7BC-8B4E-9509-8D396E191443}" type="presParOf" srcId="{F9FEB837-1B6A-7243-B67A-A925CE2C0D59}" destId="{6CBCC942-75F0-D747-B27C-35E44FBF5AAD}" srcOrd="9" destOrd="0" presId="urn:microsoft.com/office/officeart/2005/8/layout/venn1"/>
    <dgm:cxn modelId="{912C5F1A-F0D4-5846-B4B5-CA2683F2F399}" type="presParOf" srcId="{F9FEB837-1B6A-7243-B67A-A925CE2C0D59}" destId="{A3AD7AFA-0FEB-D147-9BF5-BEF9EF442026}" srcOrd="10" destOrd="0" presId="urn:microsoft.com/office/officeart/2005/8/layout/venn1"/>
    <dgm:cxn modelId="{108D91D3-93FA-8749-9B50-2E8C2789C51D}" type="presParOf" srcId="{F9FEB837-1B6A-7243-B67A-A925CE2C0D59}" destId="{2E4703BC-B96C-CF49-B300-FC850D4B2EAE}"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5AD223-4FE1-8A4C-AF29-AD8A50758B39}" type="doc">
      <dgm:prSet loTypeId="urn:microsoft.com/office/officeart/2005/8/layout/venn3" loCatId="" qsTypeId="urn:microsoft.com/office/officeart/2005/8/quickstyle/simple3" qsCatId="simple" csTypeId="urn:microsoft.com/office/officeart/2005/8/colors/accent1_2" csCatId="accent1" phldr="1"/>
      <dgm:spPr/>
      <dgm:t>
        <a:bodyPr/>
        <a:lstStyle/>
        <a:p>
          <a:endParaRPr lang="en-US"/>
        </a:p>
      </dgm:t>
    </dgm:pt>
    <dgm:pt modelId="{A538010F-5E1D-3545-9208-9A64B61F9E26}">
      <dgm:prSet/>
      <dgm:spPr/>
      <dgm:t>
        <a:bodyPr/>
        <a:lstStyle/>
        <a:p>
          <a:r>
            <a:rPr lang="en-US"/>
            <a:t>Quantity of Work</a:t>
          </a:r>
        </a:p>
      </dgm:t>
    </dgm:pt>
    <dgm:pt modelId="{67AB0936-7DFE-6141-9BB2-36899ABE4244}" type="parTrans" cxnId="{744EA50E-789B-6B45-94DB-D0785C48C80E}">
      <dgm:prSet/>
      <dgm:spPr/>
      <dgm:t>
        <a:bodyPr/>
        <a:lstStyle/>
        <a:p>
          <a:endParaRPr lang="en-US"/>
        </a:p>
      </dgm:t>
    </dgm:pt>
    <dgm:pt modelId="{23F2E9FA-A94E-5341-837A-9AC3AC2FE0BB}" type="sibTrans" cxnId="{744EA50E-789B-6B45-94DB-D0785C48C80E}">
      <dgm:prSet/>
      <dgm:spPr/>
      <dgm:t>
        <a:bodyPr/>
        <a:lstStyle/>
        <a:p>
          <a:endParaRPr lang="en-US"/>
        </a:p>
      </dgm:t>
    </dgm:pt>
    <dgm:pt modelId="{0460F311-271C-C640-8F98-2038FB43C64D}">
      <dgm:prSet/>
      <dgm:spPr/>
      <dgm:t>
        <a:bodyPr/>
        <a:lstStyle/>
        <a:p>
          <a:r>
            <a:rPr lang="en-US"/>
            <a:t>Support / Back-up</a:t>
          </a:r>
        </a:p>
      </dgm:t>
    </dgm:pt>
    <dgm:pt modelId="{3F9DBB3A-F1E7-344D-9148-890B9056E826}" type="parTrans" cxnId="{A8AE234A-485D-2D47-AE26-652A7F624C26}">
      <dgm:prSet/>
      <dgm:spPr/>
      <dgm:t>
        <a:bodyPr/>
        <a:lstStyle/>
        <a:p>
          <a:endParaRPr lang="en-US"/>
        </a:p>
      </dgm:t>
    </dgm:pt>
    <dgm:pt modelId="{474F3774-B578-4046-A81B-5BEB0459198D}" type="sibTrans" cxnId="{A8AE234A-485D-2D47-AE26-652A7F624C26}">
      <dgm:prSet/>
      <dgm:spPr/>
      <dgm:t>
        <a:bodyPr/>
        <a:lstStyle/>
        <a:p>
          <a:endParaRPr lang="en-US"/>
        </a:p>
      </dgm:t>
    </dgm:pt>
    <dgm:pt modelId="{5AA0B193-E650-6048-BD4A-75FBE0363B44}">
      <dgm:prSet/>
      <dgm:spPr/>
      <dgm:t>
        <a:bodyPr/>
        <a:lstStyle/>
        <a:p>
          <a:r>
            <a:rPr lang="en-US"/>
            <a:t>Supervision during ECP Transition</a:t>
          </a:r>
        </a:p>
      </dgm:t>
    </dgm:pt>
    <dgm:pt modelId="{0ECE89C7-4A08-444C-BFC0-5CBE01C8C119}" type="parTrans" cxnId="{03F6B3A8-5758-6940-885C-1064D1353560}">
      <dgm:prSet/>
      <dgm:spPr/>
      <dgm:t>
        <a:bodyPr/>
        <a:lstStyle/>
        <a:p>
          <a:endParaRPr lang="en-US"/>
        </a:p>
      </dgm:t>
    </dgm:pt>
    <dgm:pt modelId="{7FBF5C38-C936-0145-A5B4-4CFCDAF94C83}" type="sibTrans" cxnId="{03F6B3A8-5758-6940-885C-1064D1353560}">
      <dgm:prSet/>
      <dgm:spPr/>
      <dgm:t>
        <a:bodyPr/>
        <a:lstStyle/>
        <a:p>
          <a:endParaRPr lang="en-US"/>
        </a:p>
      </dgm:t>
    </dgm:pt>
    <dgm:pt modelId="{1DD37785-5084-0249-9614-FA513F5B7578}">
      <dgm:prSet/>
      <dgm:spPr/>
      <dgm:t>
        <a:bodyPr/>
        <a:lstStyle/>
        <a:p>
          <a:r>
            <a:rPr lang="en-US" dirty="0"/>
            <a:t>Learning Opportunities</a:t>
          </a:r>
        </a:p>
      </dgm:t>
    </dgm:pt>
    <dgm:pt modelId="{0AB31630-FF8D-6E4E-9B4A-EE3FF1C91936}" type="parTrans" cxnId="{7AFCEE44-5E7D-1049-B5FF-18082BC750A3}">
      <dgm:prSet/>
      <dgm:spPr/>
      <dgm:t>
        <a:bodyPr/>
        <a:lstStyle/>
        <a:p>
          <a:endParaRPr lang="en-US"/>
        </a:p>
      </dgm:t>
    </dgm:pt>
    <dgm:pt modelId="{DE9CA24F-5CAB-1E4B-AA0C-72670485A55F}" type="sibTrans" cxnId="{7AFCEE44-5E7D-1049-B5FF-18082BC750A3}">
      <dgm:prSet/>
      <dgm:spPr/>
      <dgm:t>
        <a:bodyPr/>
        <a:lstStyle/>
        <a:p>
          <a:endParaRPr lang="en-US"/>
        </a:p>
      </dgm:t>
    </dgm:pt>
    <dgm:pt modelId="{A176A1A7-5B3A-B445-B90E-CC5413BF2060}">
      <dgm:prSet/>
      <dgm:spPr/>
      <dgm:t>
        <a:bodyPr/>
        <a:lstStyle/>
        <a:p>
          <a:r>
            <a:rPr lang="en-US" dirty="0"/>
            <a:t>Position Funding Stability</a:t>
          </a:r>
        </a:p>
      </dgm:t>
    </dgm:pt>
    <dgm:pt modelId="{62016F19-36ED-3649-9890-DBBA40760C16}" type="parTrans" cxnId="{00AB607A-805B-454D-8ED8-9335F1626298}">
      <dgm:prSet/>
      <dgm:spPr/>
      <dgm:t>
        <a:bodyPr/>
        <a:lstStyle/>
        <a:p>
          <a:endParaRPr lang="en-US"/>
        </a:p>
      </dgm:t>
    </dgm:pt>
    <dgm:pt modelId="{E4DFE20C-2123-DA4E-8E98-173B2DDFF801}" type="sibTrans" cxnId="{00AB607A-805B-454D-8ED8-9335F1626298}">
      <dgm:prSet/>
      <dgm:spPr/>
      <dgm:t>
        <a:bodyPr/>
        <a:lstStyle/>
        <a:p>
          <a:endParaRPr lang="en-US"/>
        </a:p>
      </dgm:t>
    </dgm:pt>
    <dgm:pt modelId="{7E33E6D8-1BB6-664F-97C9-752D1F9BEFB8}" type="pres">
      <dgm:prSet presAssocID="{F15AD223-4FE1-8A4C-AF29-AD8A50758B39}" presName="Name0" presStyleCnt="0">
        <dgm:presLayoutVars>
          <dgm:dir/>
          <dgm:resizeHandles val="exact"/>
        </dgm:presLayoutVars>
      </dgm:prSet>
      <dgm:spPr/>
    </dgm:pt>
    <dgm:pt modelId="{9C0F8497-9C9D-4544-9D89-D2D6D4085C5F}" type="pres">
      <dgm:prSet presAssocID="{A538010F-5E1D-3545-9208-9A64B61F9E26}" presName="Name5" presStyleLbl="vennNode1" presStyleIdx="0" presStyleCnt="5">
        <dgm:presLayoutVars>
          <dgm:bulletEnabled val="1"/>
        </dgm:presLayoutVars>
      </dgm:prSet>
      <dgm:spPr/>
    </dgm:pt>
    <dgm:pt modelId="{B1A6367A-7C79-CD43-87E6-7AAAC5C3C7C7}" type="pres">
      <dgm:prSet presAssocID="{23F2E9FA-A94E-5341-837A-9AC3AC2FE0BB}" presName="space" presStyleCnt="0"/>
      <dgm:spPr/>
    </dgm:pt>
    <dgm:pt modelId="{903AD29E-F9EB-A64C-A8B4-E98CB99D0FAE}" type="pres">
      <dgm:prSet presAssocID="{0460F311-271C-C640-8F98-2038FB43C64D}" presName="Name5" presStyleLbl="vennNode1" presStyleIdx="1" presStyleCnt="5">
        <dgm:presLayoutVars>
          <dgm:bulletEnabled val="1"/>
        </dgm:presLayoutVars>
      </dgm:prSet>
      <dgm:spPr/>
    </dgm:pt>
    <dgm:pt modelId="{11A30A37-40D3-4644-8678-0D51E0AFDF16}" type="pres">
      <dgm:prSet presAssocID="{474F3774-B578-4046-A81B-5BEB0459198D}" presName="space" presStyleCnt="0"/>
      <dgm:spPr/>
    </dgm:pt>
    <dgm:pt modelId="{0E750485-2CB7-4B48-B18C-57D1CCF822A8}" type="pres">
      <dgm:prSet presAssocID="{5AA0B193-E650-6048-BD4A-75FBE0363B44}" presName="Name5" presStyleLbl="vennNode1" presStyleIdx="2" presStyleCnt="5">
        <dgm:presLayoutVars>
          <dgm:bulletEnabled val="1"/>
        </dgm:presLayoutVars>
      </dgm:prSet>
      <dgm:spPr/>
    </dgm:pt>
    <dgm:pt modelId="{49E4F75A-3AE7-3948-9805-9397B698EEBF}" type="pres">
      <dgm:prSet presAssocID="{7FBF5C38-C936-0145-A5B4-4CFCDAF94C83}" presName="space" presStyleCnt="0"/>
      <dgm:spPr/>
    </dgm:pt>
    <dgm:pt modelId="{2D5D04F7-B1AE-E24E-9FD8-27A607705F89}" type="pres">
      <dgm:prSet presAssocID="{1DD37785-5084-0249-9614-FA513F5B7578}" presName="Name5" presStyleLbl="vennNode1" presStyleIdx="3" presStyleCnt="5">
        <dgm:presLayoutVars>
          <dgm:bulletEnabled val="1"/>
        </dgm:presLayoutVars>
      </dgm:prSet>
      <dgm:spPr/>
    </dgm:pt>
    <dgm:pt modelId="{E152A058-38C3-9342-9033-222615280B47}" type="pres">
      <dgm:prSet presAssocID="{DE9CA24F-5CAB-1E4B-AA0C-72670485A55F}" presName="space" presStyleCnt="0"/>
      <dgm:spPr/>
    </dgm:pt>
    <dgm:pt modelId="{315DBEB4-CB99-354D-BAD9-5CFBE881D91F}" type="pres">
      <dgm:prSet presAssocID="{A176A1A7-5B3A-B445-B90E-CC5413BF2060}" presName="Name5" presStyleLbl="vennNode1" presStyleIdx="4" presStyleCnt="5">
        <dgm:presLayoutVars>
          <dgm:bulletEnabled val="1"/>
        </dgm:presLayoutVars>
      </dgm:prSet>
      <dgm:spPr/>
    </dgm:pt>
  </dgm:ptLst>
  <dgm:cxnLst>
    <dgm:cxn modelId="{7783AA02-24DD-1F47-9C2D-1AC9600FFBD1}" type="presOf" srcId="{A538010F-5E1D-3545-9208-9A64B61F9E26}" destId="{9C0F8497-9C9D-4544-9D89-D2D6D4085C5F}" srcOrd="0" destOrd="0" presId="urn:microsoft.com/office/officeart/2005/8/layout/venn3"/>
    <dgm:cxn modelId="{744EA50E-789B-6B45-94DB-D0785C48C80E}" srcId="{F15AD223-4FE1-8A4C-AF29-AD8A50758B39}" destId="{A538010F-5E1D-3545-9208-9A64B61F9E26}" srcOrd="0" destOrd="0" parTransId="{67AB0936-7DFE-6141-9BB2-36899ABE4244}" sibTransId="{23F2E9FA-A94E-5341-837A-9AC3AC2FE0BB}"/>
    <dgm:cxn modelId="{ECFFDC17-9FE8-2643-8F3C-6C5AC5098505}" type="presOf" srcId="{0460F311-271C-C640-8F98-2038FB43C64D}" destId="{903AD29E-F9EB-A64C-A8B4-E98CB99D0FAE}" srcOrd="0" destOrd="0" presId="urn:microsoft.com/office/officeart/2005/8/layout/venn3"/>
    <dgm:cxn modelId="{515A3E2A-910E-B54E-8F72-156ACAEAA5FE}" type="presOf" srcId="{F15AD223-4FE1-8A4C-AF29-AD8A50758B39}" destId="{7E33E6D8-1BB6-664F-97C9-752D1F9BEFB8}" srcOrd="0" destOrd="0" presId="urn:microsoft.com/office/officeart/2005/8/layout/venn3"/>
    <dgm:cxn modelId="{91B1A463-980A-2F45-93AB-25CDFC7DAC63}" type="presOf" srcId="{5AA0B193-E650-6048-BD4A-75FBE0363B44}" destId="{0E750485-2CB7-4B48-B18C-57D1CCF822A8}" srcOrd="0" destOrd="0" presId="urn:microsoft.com/office/officeart/2005/8/layout/venn3"/>
    <dgm:cxn modelId="{7AFCEE44-5E7D-1049-B5FF-18082BC750A3}" srcId="{F15AD223-4FE1-8A4C-AF29-AD8A50758B39}" destId="{1DD37785-5084-0249-9614-FA513F5B7578}" srcOrd="3" destOrd="0" parTransId="{0AB31630-FF8D-6E4E-9B4A-EE3FF1C91936}" sibTransId="{DE9CA24F-5CAB-1E4B-AA0C-72670485A55F}"/>
    <dgm:cxn modelId="{A8AE234A-485D-2D47-AE26-652A7F624C26}" srcId="{F15AD223-4FE1-8A4C-AF29-AD8A50758B39}" destId="{0460F311-271C-C640-8F98-2038FB43C64D}" srcOrd="1" destOrd="0" parTransId="{3F9DBB3A-F1E7-344D-9148-890B9056E826}" sibTransId="{474F3774-B578-4046-A81B-5BEB0459198D}"/>
    <dgm:cxn modelId="{00AB607A-805B-454D-8ED8-9335F1626298}" srcId="{F15AD223-4FE1-8A4C-AF29-AD8A50758B39}" destId="{A176A1A7-5B3A-B445-B90E-CC5413BF2060}" srcOrd="4" destOrd="0" parTransId="{62016F19-36ED-3649-9890-DBBA40760C16}" sibTransId="{E4DFE20C-2123-DA4E-8E98-173B2DDFF801}"/>
    <dgm:cxn modelId="{03F6B3A8-5758-6940-885C-1064D1353560}" srcId="{F15AD223-4FE1-8A4C-AF29-AD8A50758B39}" destId="{5AA0B193-E650-6048-BD4A-75FBE0363B44}" srcOrd="2" destOrd="0" parTransId="{0ECE89C7-4A08-444C-BFC0-5CBE01C8C119}" sibTransId="{7FBF5C38-C936-0145-A5B4-4CFCDAF94C83}"/>
    <dgm:cxn modelId="{455C40AC-D04E-9C4E-B114-EFC2BE250374}" type="presOf" srcId="{A176A1A7-5B3A-B445-B90E-CC5413BF2060}" destId="{315DBEB4-CB99-354D-BAD9-5CFBE881D91F}" srcOrd="0" destOrd="0" presId="urn:microsoft.com/office/officeart/2005/8/layout/venn3"/>
    <dgm:cxn modelId="{A8D514F4-A51F-2148-AD41-920FB617BF2C}" type="presOf" srcId="{1DD37785-5084-0249-9614-FA513F5B7578}" destId="{2D5D04F7-B1AE-E24E-9FD8-27A607705F89}" srcOrd="0" destOrd="0" presId="urn:microsoft.com/office/officeart/2005/8/layout/venn3"/>
    <dgm:cxn modelId="{B073B513-2E4A-C640-B4A7-E0A5C46F61E7}" type="presParOf" srcId="{7E33E6D8-1BB6-664F-97C9-752D1F9BEFB8}" destId="{9C0F8497-9C9D-4544-9D89-D2D6D4085C5F}" srcOrd="0" destOrd="0" presId="urn:microsoft.com/office/officeart/2005/8/layout/venn3"/>
    <dgm:cxn modelId="{B88B9DD9-D9D6-C449-B0E5-B8B9D4E92966}" type="presParOf" srcId="{7E33E6D8-1BB6-664F-97C9-752D1F9BEFB8}" destId="{B1A6367A-7C79-CD43-87E6-7AAAC5C3C7C7}" srcOrd="1" destOrd="0" presId="urn:microsoft.com/office/officeart/2005/8/layout/venn3"/>
    <dgm:cxn modelId="{86A18732-5789-8E42-86FD-5A29E7E4264E}" type="presParOf" srcId="{7E33E6D8-1BB6-664F-97C9-752D1F9BEFB8}" destId="{903AD29E-F9EB-A64C-A8B4-E98CB99D0FAE}" srcOrd="2" destOrd="0" presId="urn:microsoft.com/office/officeart/2005/8/layout/venn3"/>
    <dgm:cxn modelId="{D8D38262-2A07-1345-9ED3-18C95B4B81DC}" type="presParOf" srcId="{7E33E6D8-1BB6-664F-97C9-752D1F9BEFB8}" destId="{11A30A37-40D3-4644-8678-0D51E0AFDF16}" srcOrd="3" destOrd="0" presId="urn:microsoft.com/office/officeart/2005/8/layout/venn3"/>
    <dgm:cxn modelId="{09BBD9D0-E335-1D4D-B58C-CABB4E8A157C}" type="presParOf" srcId="{7E33E6D8-1BB6-664F-97C9-752D1F9BEFB8}" destId="{0E750485-2CB7-4B48-B18C-57D1CCF822A8}" srcOrd="4" destOrd="0" presId="urn:microsoft.com/office/officeart/2005/8/layout/venn3"/>
    <dgm:cxn modelId="{6C8AC773-6C39-0543-B316-FE755778C6D5}" type="presParOf" srcId="{7E33E6D8-1BB6-664F-97C9-752D1F9BEFB8}" destId="{49E4F75A-3AE7-3948-9805-9397B698EEBF}" srcOrd="5" destOrd="0" presId="urn:microsoft.com/office/officeart/2005/8/layout/venn3"/>
    <dgm:cxn modelId="{E4C1100B-92EA-1A44-A9B6-71D221A8FDAB}" type="presParOf" srcId="{7E33E6D8-1BB6-664F-97C9-752D1F9BEFB8}" destId="{2D5D04F7-B1AE-E24E-9FD8-27A607705F89}" srcOrd="6" destOrd="0" presId="urn:microsoft.com/office/officeart/2005/8/layout/venn3"/>
    <dgm:cxn modelId="{47CD2496-99FA-7541-A73A-F0B6C9CE4451}" type="presParOf" srcId="{7E33E6D8-1BB6-664F-97C9-752D1F9BEFB8}" destId="{E152A058-38C3-9342-9033-222615280B47}" srcOrd="7" destOrd="0" presId="urn:microsoft.com/office/officeart/2005/8/layout/venn3"/>
    <dgm:cxn modelId="{EA432489-8731-9847-9A30-DD75765A7170}" type="presParOf" srcId="{7E33E6D8-1BB6-664F-97C9-752D1F9BEFB8}" destId="{315DBEB4-CB99-354D-BAD9-5CFBE881D91F}"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86E2CA-CDF5-C242-B023-AE3F88C09968}" type="doc">
      <dgm:prSet loTypeId="urn:microsoft.com/office/officeart/2005/8/layout/equation1" loCatId="" qsTypeId="urn:microsoft.com/office/officeart/2005/8/quickstyle/simple1" qsCatId="simple" csTypeId="urn:microsoft.com/office/officeart/2005/8/colors/accent1_3" csCatId="accent1" phldr="1"/>
      <dgm:spPr/>
    </dgm:pt>
    <dgm:pt modelId="{D32A0EBF-B6D1-7A42-8BC7-A39EDE7D3EE0}">
      <dgm:prSet phldrT="[Text]"/>
      <dgm:spPr/>
      <dgm:t>
        <a:bodyPr/>
        <a:lstStyle/>
        <a:p>
          <a:r>
            <a:rPr lang="en-US" dirty="0"/>
            <a:t>$$$</a:t>
          </a:r>
        </a:p>
      </dgm:t>
    </dgm:pt>
    <dgm:pt modelId="{B5F9CE12-1877-4144-858B-0612EFFF8570}" type="parTrans" cxnId="{587413E5-21DF-5341-8F4C-19714222EB3F}">
      <dgm:prSet/>
      <dgm:spPr/>
      <dgm:t>
        <a:bodyPr/>
        <a:lstStyle/>
        <a:p>
          <a:endParaRPr lang="en-US"/>
        </a:p>
      </dgm:t>
    </dgm:pt>
    <dgm:pt modelId="{E17B5330-018D-EC4F-969F-3FBBD259A197}" type="sibTrans" cxnId="{587413E5-21DF-5341-8F4C-19714222EB3F}">
      <dgm:prSet/>
      <dgm:spPr/>
      <dgm:t>
        <a:bodyPr/>
        <a:lstStyle/>
        <a:p>
          <a:endParaRPr lang="en-US"/>
        </a:p>
      </dgm:t>
    </dgm:pt>
    <dgm:pt modelId="{69C374EA-6439-CC4B-8A8E-75BDB5EB515A}">
      <dgm:prSet phldrT="[Text]"/>
      <dgm:spPr/>
      <dgm:t>
        <a:bodyPr/>
        <a:lstStyle/>
        <a:p>
          <a:r>
            <a:rPr lang="en-US" b="1" dirty="0"/>
            <a:t>Jackpot</a:t>
          </a:r>
        </a:p>
      </dgm:t>
    </dgm:pt>
    <dgm:pt modelId="{ED9CB792-E3E0-5049-AD17-A9683766A3BD}" type="parTrans" cxnId="{C132952C-C1FD-2C45-A980-07A29747F138}">
      <dgm:prSet/>
      <dgm:spPr/>
      <dgm:t>
        <a:bodyPr/>
        <a:lstStyle/>
        <a:p>
          <a:endParaRPr lang="en-US"/>
        </a:p>
      </dgm:t>
    </dgm:pt>
    <dgm:pt modelId="{791F34A9-68F3-5444-9DCE-1C005B113FE8}" type="sibTrans" cxnId="{C132952C-C1FD-2C45-A980-07A29747F138}">
      <dgm:prSet/>
      <dgm:spPr/>
      <dgm:t>
        <a:bodyPr/>
        <a:lstStyle/>
        <a:p>
          <a:endParaRPr lang="en-US"/>
        </a:p>
      </dgm:t>
    </dgm:pt>
    <dgm:pt modelId="{B72D96BB-9D97-6C41-88C7-903192E4F6C3}">
      <dgm:prSet phldrT="[Text]"/>
      <dgm:spPr/>
      <dgm:t>
        <a:bodyPr/>
        <a:lstStyle/>
        <a:p>
          <a:r>
            <a:rPr lang="en-US" dirty="0"/>
            <a:t>Identifiable Gems</a:t>
          </a:r>
        </a:p>
      </dgm:t>
    </dgm:pt>
    <dgm:pt modelId="{AACF24F8-8F72-8D45-9F93-5A9D43738AFF}" type="parTrans" cxnId="{56877D0B-4E87-7241-95ED-930AC39CC840}">
      <dgm:prSet/>
      <dgm:spPr/>
      <dgm:t>
        <a:bodyPr/>
        <a:lstStyle/>
        <a:p>
          <a:endParaRPr lang="en-US"/>
        </a:p>
      </dgm:t>
    </dgm:pt>
    <dgm:pt modelId="{234AB79D-6C2A-0841-97AB-81F81C9FC17D}" type="sibTrans" cxnId="{56877D0B-4E87-7241-95ED-930AC39CC840}">
      <dgm:prSet/>
      <dgm:spPr/>
      <dgm:t>
        <a:bodyPr/>
        <a:lstStyle/>
        <a:p>
          <a:endParaRPr lang="en-US"/>
        </a:p>
      </dgm:t>
    </dgm:pt>
    <dgm:pt modelId="{4AA9C869-BC6F-524D-8CD4-CF7CDA39D21B}" type="pres">
      <dgm:prSet presAssocID="{0586E2CA-CDF5-C242-B023-AE3F88C09968}" presName="linearFlow" presStyleCnt="0">
        <dgm:presLayoutVars>
          <dgm:dir/>
          <dgm:resizeHandles val="exact"/>
        </dgm:presLayoutVars>
      </dgm:prSet>
      <dgm:spPr/>
    </dgm:pt>
    <dgm:pt modelId="{4C6590A7-288C-C644-992F-CBBC718518C3}" type="pres">
      <dgm:prSet presAssocID="{D32A0EBF-B6D1-7A42-8BC7-A39EDE7D3EE0}" presName="node" presStyleLbl="node1" presStyleIdx="0" presStyleCnt="3">
        <dgm:presLayoutVars>
          <dgm:bulletEnabled val="1"/>
        </dgm:presLayoutVars>
      </dgm:prSet>
      <dgm:spPr/>
    </dgm:pt>
    <dgm:pt modelId="{B65AEA1F-5F30-6D47-B95D-91A78533E530}" type="pres">
      <dgm:prSet presAssocID="{E17B5330-018D-EC4F-969F-3FBBD259A197}" presName="spacerL" presStyleCnt="0"/>
      <dgm:spPr/>
    </dgm:pt>
    <dgm:pt modelId="{A67898BE-CFE9-6244-BEB4-F8809FB758D6}" type="pres">
      <dgm:prSet presAssocID="{E17B5330-018D-EC4F-969F-3FBBD259A197}" presName="sibTrans" presStyleLbl="sibTrans2D1" presStyleIdx="0" presStyleCnt="2"/>
      <dgm:spPr/>
    </dgm:pt>
    <dgm:pt modelId="{EA5E6765-5FF0-BA48-B199-49933297CDA3}" type="pres">
      <dgm:prSet presAssocID="{E17B5330-018D-EC4F-969F-3FBBD259A197}" presName="spacerR" presStyleCnt="0"/>
      <dgm:spPr/>
    </dgm:pt>
    <dgm:pt modelId="{29609727-B5B7-E043-AB47-CBFB6EA16559}" type="pres">
      <dgm:prSet presAssocID="{B72D96BB-9D97-6C41-88C7-903192E4F6C3}" presName="node" presStyleLbl="node1" presStyleIdx="1" presStyleCnt="3">
        <dgm:presLayoutVars>
          <dgm:bulletEnabled val="1"/>
        </dgm:presLayoutVars>
      </dgm:prSet>
      <dgm:spPr/>
    </dgm:pt>
    <dgm:pt modelId="{855943EF-62DE-9F40-84AC-13262E83A3DF}" type="pres">
      <dgm:prSet presAssocID="{234AB79D-6C2A-0841-97AB-81F81C9FC17D}" presName="spacerL" presStyleCnt="0"/>
      <dgm:spPr/>
    </dgm:pt>
    <dgm:pt modelId="{DF01C438-F466-964C-B603-225BC68E1E05}" type="pres">
      <dgm:prSet presAssocID="{234AB79D-6C2A-0841-97AB-81F81C9FC17D}" presName="sibTrans" presStyleLbl="sibTrans2D1" presStyleIdx="1" presStyleCnt="2"/>
      <dgm:spPr/>
    </dgm:pt>
    <dgm:pt modelId="{1B11DD30-D33C-274B-B218-CD15FB9BC59C}" type="pres">
      <dgm:prSet presAssocID="{234AB79D-6C2A-0841-97AB-81F81C9FC17D}" presName="spacerR" presStyleCnt="0"/>
      <dgm:spPr/>
    </dgm:pt>
    <dgm:pt modelId="{F87BA42C-5678-9C48-AC74-7DE774D3D8B3}" type="pres">
      <dgm:prSet presAssocID="{69C374EA-6439-CC4B-8A8E-75BDB5EB515A}" presName="node" presStyleLbl="node1" presStyleIdx="2" presStyleCnt="3">
        <dgm:presLayoutVars>
          <dgm:bulletEnabled val="1"/>
        </dgm:presLayoutVars>
      </dgm:prSet>
      <dgm:spPr/>
    </dgm:pt>
  </dgm:ptLst>
  <dgm:cxnLst>
    <dgm:cxn modelId="{670F0C02-10A7-8548-A9AF-3DD613D335AF}" type="presOf" srcId="{B72D96BB-9D97-6C41-88C7-903192E4F6C3}" destId="{29609727-B5B7-E043-AB47-CBFB6EA16559}" srcOrd="0" destOrd="0" presId="urn:microsoft.com/office/officeart/2005/8/layout/equation1"/>
    <dgm:cxn modelId="{F2F1AB06-941F-704F-A04F-58068D139FDE}" type="presOf" srcId="{E17B5330-018D-EC4F-969F-3FBBD259A197}" destId="{A67898BE-CFE9-6244-BEB4-F8809FB758D6}" srcOrd="0" destOrd="0" presId="urn:microsoft.com/office/officeart/2005/8/layout/equation1"/>
    <dgm:cxn modelId="{56877D0B-4E87-7241-95ED-930AC39CC840}" srcId="{0586E2CA-CDF5-C242-B023-AE3F88C09968}" destId="{B72D96BB-9D97-6C41-88C7-903192E4F6C3}" srcOrd="1" destOrd="0" parTransId="{AACF24F8-8F72-8D45-9F93-5A9D43738AFF}" sibTransId="{234AB79D-6C2A-0841-97AB-81F81C9FC17D}"/>
    <dgm:cxn modelId="{17716928-2E5D-1541-BB94-D551800613C7}" type="presOf" srcId="{234AB79D-6C2A-0841-97AB-81F81C9FC17D}" destId="{DF01C438-F466-964C-B603-225BC68E1E05}" srcOrd="0" destOrd="0" presId="urn:microsoft.com/office/officeart/2005/8/layout/equation1"/>
    <dgm:cxn modelId="{C132952C-C1FD-2C45-A980-07A29747F138}" srcId="{0586E2CA-CDF5-C242-B023-AE3F88C09968}" destId="{69C374EA-6439-CC4B-8A8E-75BDB5EB515A}" srcOrd="2" destOrd="0" parTransId="{ED9CB792-E3E0-5049-AD17-A9683766A3BD}" sibTransId="{791F34A9-68F3-5444-9DCE-1C005B113FE8}"/>
    <dgm:cxn modelId="{DB6B7AB0-9E01-CB41-8181-5651D47BBF3F}" type="presOf" srcId="{D32A0EBF-B6D1-7A42-8BC7-A39EDE7D3EE0}" destId="{4C6590A7-288C-C644-992F-CBBC718518C3}" srcOrd="0" destOrd="0" presId="urn:microsoft.com/office/officeart/2005/8/layout/equation1"/>
    <dgm:cxn modelId="{AFE367DD-52A1-B840-AE2E-1671E7396B8C}" type="presOf" srcId="{0586E2CA-CDF5-C242-B023-AE3F88C09968}" destId="{4AA9C869-BC6F-524D-8CD4-CF7CDA39D21B}" srcOrd="0" destOrd="0" presId="urn:microsoft.com/office/officeart/2005/8/layout/equation1"/>
    <dgm:cxn modelId="{587413E5-21DF-5341-8F4C-19714222EB3F}" srcId="{0586E2CA-CDF5-C242-B023-AE3F88C09968}" destId="{D32A0EBF-B6D1-7A42-8BC7-A39EDE7D3EE0}" srcOrd="0" destOrd="0" parTransId="{B5F9CE12-1877-4144-858B-0612EFFF8570}" sibTransId="{E17B5330-018D-EC4F-969F-3FBBD259A197}"/>
    <dgm:cxn modelId="{E1D98AF3-9B52-5B4A-8882-F428098077EC}" type="presOf" srcId="{69C374EA-6439-CC4B-8A8E-75BDB5EB515A}" destId="{F87BA42C-5678-9C48-AC74-7DE774D3D8B3}" srcOrd="0" destOrd="0" presId="urn:microsoft.com/office/officeart/2005/8/layout/equation1"/>
    <dgm:cxn modelId="{549EE5C8-95B8-7045-B7F6-8C72197277AB}" type="presParOf" srcId="{4AA9C869-BC6F-524D-8CD4-CF7CDA39D21B}" destId="{4C6590A7-288C-C644-992F-CBBC718518C3}" srcOrd="0" destOrd="0" presId="urn:microsoft.com/office/officeart/2005/8/layout/equation1"/>
    <dgm:cxn modelId="{B3A4D827-D931-C846-8753-00CDAAD91D05}" type="presParOf" srcId="{4AA9C869-BC6F-524D-8CD4-CF7CDA39D21B}" destId="{B65AEA1F-5F30-6D47-B95D-91A78533E530}" srcOrd="1" destOrd="0" presId="urn:microsoft.com/office/officeart/2005/8/layout/equation1"/>
    <dgm:cxn modelId="{6CE0E966-AAA7-BA49-B763-1CFBB09EB3A6}" type="presParOf" srcId="{4AA9C869-BC6F-524D-8CD4-CF7CDA39D21B}" destId="{A67898BE-CFE9-6244-BEB4-F8809FB758D6}" srcOrd="2" destOrd="0" presId="urn:microsoft.com/office/officeart/2005/8/layout/equation1"/>
    <dgm:cxn modelId="{FF6CA74F-84E7-D54D-B426-B00202C06A16}" type="presParOf" srcId="{4AA9C869-BC6F-524D-8CD4-CF7CDA39D21B}" destId="{EA5E6765-5FF0-BA48-B199-49933297CDA3}" srcOrd="3" destOrd="0" presId="urn:microsoft.com/office/officeart/2005/8/layout/equation1"/>
    <dgm:cxn modelId="{F0B43711-F6DF-3D49-91AD-3DCC3DA9B8CE}" type="presParOf" srcId="{4AA9C869-BC6F-524D-8CD4-CF7CDA39D21B}" destId="{29609727-B5B7-E043-AB47-CBFB6EA16559}" srcOrd="4" destOrd="0" presId="urn:microsoft.com/office/officeart/2005/8/layout/equation1"/>
    <dgm:cxn modelId="{FBC9E284-BB6E-894C-B607-1287D26AD092}" type="presParOf" srcId="{4AA9C869-BC6F-524D-8CD4-CF7CDA39D21B}" destId="{855943EF-62DE-9F40-84AC-13262E83A3DF}" srcOrd="5" destOrd="0" presId="urn:microsoft.com/office/officeart/2005/8/layout/equation1"/>
    <dgm:cxn modelId="{23BD1479-0355-544D-9319-1AA059087B82}" type="presParOf" srcId="{4AA9C869-BC6F-524D-8CD4-CF7CDA39D21B}" destId="{DF01C438-F466-964C-B603-225BC68E1E05}" srcOrd="6" destOrd="0" presId="urn:microsoft.com/office/officeart/2005/8/layout/equation1"/>
    <dgm:cxn modelId="{50344415-B679-7F46-BE7D-092855CB2A9B}" type="presParOf" srcId="{4AA9C869-BC6F-524D-8CD4-CF7CDA39D21B}" destId="{1B11DD30-D33C-274B-B218-CD15FB9BC59C}" srcOrd="7" destOrd="0" presId="urn:microsoft.com/office/officeart/2005/8/layout/equation1"/>
    <dgm:cxn modelId="{44C4ADB3-64A6-D344-8F1E-B370B6166A16}" type="presParOf" srcId="{4AA9C869-BC6F-524D-8CD4-CF7CDA39D21B}" destId="{F87BA42C-5678-9C48-AC74-7DE774D3D8B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7C032-0536-9542-A3D9-2438D2452575}">
      <dsp:nvSpPr>
        <dsp:cNvPr id="0" name=""/>
        <dsp:cNvSpPr/>
      </dsp:nvSpPr>
      <dsp:spPr>
        <a:xfrm>
          <a:off x="2442" y="424407"/>
          <a:ext cx="2381212" cy="9397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Public Sector Psychiatry</a:t>
          </a:r>
        </a:p>
      </dsp:txBody>
      <dsp:txXfrm>
        <a:off x="2442" y="424407"/>
        <a:ext cx="2381212" cy="939754"/>
      </dsp:txXfrm>
    </dsp:sp>
    <dsp:sp modelId="{F3C624CC-86C0-1D49-BCCB-3BB3A6E3A65D}">
      <dsp:nvSpPr>
        <dsp:cNvPr id="0" name=""/>
        <dsp:cNvSpPr/>
      </dsp:nvSpPr>
      <dsp:spPr>
        <a:xfrm>
          <a:off x="2442" y="1364162"/>
          <a:ext cx="2381212" cy="27834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VA</a:t>
          </a:r>
        </a:p>
        <a:p>
          <a:pPr marL="228600" lvl="1" indent="-228600" algn="l" defTabSz="1155700">
            <a:lnSpc>
              <a:spcPct val="90000"/>
            </a:lnSpc>
            <a:spcBef>
              <a:spcPct val="0"/>
            </a:spcBef>
            <a:spcAft>
              <a:spcPct val="15000"/>
            </a:spcAft>
            <a:buChar char="•"/>
          </a:pPr>
          <a:r>
            <a:rPr lang="en-US" sz="2600" kern="1200" dirty="0"/>
            <a:t>CMHC</a:t>
          </a:r>
        </a:p>
        <a:p>
          <a:pPr marL="228600" lvl="1" indent="-228600" algn="l" defTabSz="1155700">
            <a:lnSpc>
              <a:spcPct val="90000"/>
            </a:lnSpc>
            <a:spcBef>
              <a:spcPct val="0"/>
            </a:spcBef>
            <a:spcAft>
              <a:spcPct val="15000"/>
            </a:spcAft>
            <a:buChar char="•"/>
          </a:pPr>
          <a:r>
            <a:rPr lang="en-US" sz="2600" kern="1200" dirty="0"/>
            <a:t>Academic Centers</a:t>
          </a:r>
        </a:p>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endParaRPr lang="en-US" sz="2600" kern="1200" dirty="0"/>
        </a:p>
      </dsp:txBody>
      <dsp:txXfrm>
        <a:off x="2442" y="1364162"/>
        <a:ext cx="2381212" cy="2783430"/>
      </dsp:txXfrm>
    </dsp:sp>
    <dsp:sp modelId="{6AC98846-9370-A840-9068-F520B1CCD633}">
      <dsp:nvSpPr>
        <dsp:cNvPr id="0" name=""/>
        <dsp:cNvSpPr/>
      </dsp:nvSpPr>
      <dsp:spPr>
        <a:xfrm>
          <a:off x="2717025" y="424407"/>
          <a:ext cx="2381212" cy="9397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Private Sector Psychiatry</a:t>
          </a:r>
        </a:p>
      </dsp:txBody>
      <dsp:txXfrm>
        <a:off x="2717025" y="424407"/>
        <a:ext cx="2381212" cy="939754"/>
      </dsp:txXfrm>
    </dsp:sp>
    <dsp:sp modelId="{672FC4BA-15EC-2743-BAA0-84806BEA266E}">
      <dsp:nvSpPr>
        <dsp:cNvPr id="0" name=""/>
        <dsp:cNvSpPr/>
      </dsp:nvSpPr>
      <dsp:spPr>
        <a:xfrm>
          <a:off x="2717025" y="1364162"/>
          <a:ext cx="2381212" cy="27834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Private Practice</a:t>
          </a:r>
        </a:p>
        <a:p>
          <a:pPr marL="228600" lvl="1" indent="-228600" algn="l" defTabSz="1155700">
            <a:lnSpc>
              <a:spcPct val="90000"/>
            </a:lnSpc>
            <a:spcBef>
              <a:spcPct val="0"/>
            </a:spcBef>
            <a:spcAft>
              <a:spcPct val="15000"/>
            </a:spcAft>
            <a:buChar char="•"/>
          </a:pPr>
          <a:r>
            <a:rPr lang="en-US" sz="2600" kern="1200" dirty="0"/>
            <a:t>Expert Consultation </a:t>
          </a:r>
          <a:r>
            <a:rPr lang="en-US" sz="2000" kern="1200" dirty="0"/>
            <a:t>(i.e. Forensics, Child/Adolescent, etc.)</a:t>
          </a:r>
        </a:p>
      </dsp:txBody>
      <dsp:txXfrm>
        <a:off x="2717025" y="1364162"/>
        <a:ext cx="2381212" cy="2783430"/>
      </dsp:txXfrm>
    </dsp:sp>
    <dsp:sp modelId="{6A17AEA0-E4CB-A74A-BDF5-66B97FA8B34E}">
      <dsp:nvSpPr>
        <dsp:cNvPr id="0" name=""/>
        <dsp:cNvSpPr/>
      </dsp:nvSpPr>
      <dsp:spPr>
        <a:xfrm>
          <a:off x="5431607" y="424407"/>
          <a:ext cx="2381212" cy="9397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Other</a:t>
          </a:r>
        </a:p>
      </dsp:txBody>
      <dsp:txXfrm>
        <a:off x="5431607" y="424407"/>
        <a:ext cx="2381212" cy="939754"/>
      </dsp:txXfrm>
    </dsp:sp>
    <dsp:sp modelId="{02A5A466-8372-B34D-B3B1-66DC5AEA51FE}">
      <dsp:nvSpPr>
        <dsp:cNvPr id="0" name=""/>
        <dsp:cNvSpPr/>
      </dsp:nvSpPr>
      <dsp:spPr>
        <a:xfrm>
          <a:off x="5431607" y="1364162"/>
          <a:ext cx="2381212" cy="27834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Outside Industry</a:t>
          </a:r>
        </a:p>
        <a:p>
          <a:pPr marL="228600" lvl="1" indent="-228600" algn="l" defTabSz="1155700">
            <a:lnSpc>
              <a:spcPct val="90000"/>
            </a:lnSpc>
            <a:spcBef>
              <a:spcPct val="0"/>
            </a:spcBef>
            <a:spcAft>
              <a:spcPct val="15000"/>
            </a:spcAft>
            <a:buChar char="•"/>
          </a:pPr>
          <a:r>
            <a:rPr lang="en-US" sz="2600" kern="1200" dirty="0"/>
            <a:t>Start-ups</a:t>
          </a:r>
        </a:p>
        <a:p>
          <a:pPr marL="228600" lvl="1" indent="-228600" algn="l" defTabSz="1155700">
            <a:lnSpc>
              <a:spcPct val="90000"/>
            </a:lnSpc>
            <a:spcBef>
              <a:spcPct val="0"/>
            </a:spcBef>
            <a:spcAft>
              <a:spcPct val="15000"/>
            </a:spcAft>
            <a:buChar char="•"/>
          </a:pPr>
          <a:r>
            <a:rPr lang="en-US" sz="2600" kern="1200" dirty="0"/>
            <a:t>Pharma Company</a:t>
          </a:r>
        </a:p>
        <a:p>
          <a:pPr marL="228600" lvl="1" indent="-228600" algn="l" defTabSz="1155700">
            <a:lnSpc>
              <a:spcPct val="90000"/>
            </a:lnSpc>
            <a:spcBef>
              <a:spcPct val="0"/>
            </a:spcBef>
            <a:spcAft>
              <a:spcPct val="15000"/>
            </a:spcAft>
            <a:buChar char="•"/>
          </a:pPr>
          <a:r>
            <a:rPr lang="en-US" sz="2600" kern="1200" dirty="0"/>
            <a:t>Insurance</a:t>
          </a:r>
        </a:p>
      </dsp:txBody>
      <dsp:txXfrm>
        <a:off x="5431607" y="1364162"/>
        <a:ext cx="2381212" cy="2783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8F026-0F30-1E4C-8B46-8F97945DA87F}">
      <dsp:nvSpPr>
        <dsp:cNvPr id="0" name=""/>
        <dsp:cNvSpPr/>
      </dsp:nvSpPr>
      <dsp:spPr>
        <a:xfrm>
          <a:off x="1621631" y="0"/>
          <a:ext cx="4571999" cy="4571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0D2DB-D8B9-8142-8FB3-25D8C7882B9F}">
      <dsp:nvSpPr>
        <dsp:cNvPr id="0" name=""/>
        <dsp:cNvSpPr/>
      </dsp:nvSpPr>
      <dsp:spPr>
        <a:xfrm>
          <a:off x="2055971" y="434339"/>
          <a:ext cx="1783079" cy="1783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Clinical: </a:t>
          </a:r>
        </a:p>
        <a:p>
          <a:pPr marL="0" lvl="0" indent="0" algn="ctr" defTabSz="800100">
            <a:lnSpc>
              <a:spcPct val="90000"/>
            </a:lnSpc>
            <a:spcBef>
              <a:spcPct val="0"/>
            </a:spcBef>
            <a:spcAft>
              <a:spcPct val="35000"/>
            </a:spcAft>
            <a:buNone/>
          </a:pPr>
          <a:r>
            <a:rPr lang="en-US" sz="1800" b="0" kern="1200" dirty="0"/>
            <a:t>(i.e. </a:t>
          </a:r>
          <a:r>
            <a:rPr lang="en-US" sz="1800" kern="1200" dirty="0"/>
            <a:t>Unit Chief, Medical Director, etc.)</a:t>
          </a:r>
        </a:p>
      </dsp:txBody>
      <dsp:txXfrm>
        <a:off x="2143014" y="521382"/>
        <a:ext cx="1608993" cy="1608993"/>
      </dsp:txXfrm>
    </dsp:sp>
    <dsp:sp modelId="{DE60A3FC-D6B9-0A4A-881D-BEDA0D335B6E}">
      <dsp:nvSpPr>
        <dsp:cNvPr id="0" name=""/>
        <dsp:cNvSpPr/>
      </dsp:nvSpPr>
      <dsp:spPr>
        <a:xfrm>
          <a:off x="3976210" y="434339"/>
          <a:ext cx="1783079" cy="1783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Administrative: </a:t>
          </a:r>
          <a:r>
            <a:rPr lang="en-US" sz="1800" kern="1200" dirty="0"/>
            <a:t>(i.e. Clinical Operations, Quality, etc.) </a:t>
          </a:r>
        </a:p>
      </dsp:txBody>
      <dsp:txXfrm>
        <a:off x="4063253" y="521382"/>
        <a:ext cx="1608993" cy="1608993"/>
      </dsp:txXfrm>
    </dsp:sp>
    <dsp:sp modelId="{D394DC61-1003-DE4D-A285-EBC7D791BDD5}">
      <dsp:nvSpPr>
        <dsp:cNvPr id="0" name=""/>
        <dsp:cNvSpPr/>
      </dsp:nvSpPr>
      <dsp:spPr>
        <a:xfrm>
          <a:off x="2055971" y="2354579"/>
          <a:ext cx="1783079" cy="1783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Research </a:t>
          </a:r>
        </a:p>
        <a:p>
          <a:pPr marL="0" lvl="0" indent="0" algn="ctr" defTabSz="800100">
            <a:lnSpc>
              <a:spcPct val="90000"/>
            </a:lnSpc>
            <a:spcBef>
              <a:spcPct val="0"/>
            </a:spcBef>
            <a:spcAft>
              <a:spcPct val="35000"/>
            </a:spcAft>
            <a:buNone/>
          </a:pPr>
          <a:r>
            <a:rPr lang="en-US" sz="1800" kern="1200" dirty="0"/>
            <a:t>(i.e. Director of Research Topic, etc.) </a:t>
          </a:r>
        </a:p>
      </dsp:txBody>
      <dsp:txXfrm>
        <a:off x="2143014" y="2441622"/>
        <a:ext cx="1608993" cy="1608993"/>
      </dsp:txXfrm>
    </dsp:sp>
    <dsp:sp modelId="{1934DFE5-9D4C-104A-B62E-A777D35C8538}">
      <dsp:nvSpPr>
        <dsp:cNvPr id="0" name=""/>
        <dsp:cNvSpPr/>
      </dsp:nvSpPr>
      <dsp:spPr>
        <a:xfrm>
          <a:off x="3976210" y="2354579"/>
          <a:ext cx="1783079" cy="17830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Education</a:t>
          </a:r>
          <a:r>
            <a:rPr lang="en-US" sz="1800" kern="1200" dirty="0"/>
            <a:t> </a:t>
          </a:r>
        </a:p>
        <a:p>
          <a:pPr marL="0" lvl="0" indent="0" algn="ctr" defTabSz="800100">
            <a:lnSpc>
              <a:spcPct val="90000"/>
            </a:lnSpc>
            <a:spcBef>
              <a:spcPct val="0"/>
            </a:spcBef>
            <a:spcAft>
              <a:spcPct val="35000"/>
            </a:spcAft>
            <a:buNone/>
          </a:pPr>
          <a:r>
            <a:rPr lang="en-US" sz="1800" kern="1200" dirty="0"/>
            <a:t>(i.e. Fellowship &amp; Residency Directors, etc.)</a:t>
          </a:r>
        </a:p>
      </dsp:txBody>
      <dsp:txXfrm>
        <a:off x="4063253" y="2441622"/>
        <a:ext cx="1608993" cy="1608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59BAE-324F-3F47-900F-FE335AA9297D}">
      <dsp:nvSpPr>
        <dsp:cNvPr id="0" name=""/>
        <dsp:cNvSpPr/>
      </dsp:nvSpPr>
      <dsp:spPr>
        <a:xfrm>
          <a:off x="2058829" y="185737"/>
          <a:ext cx="3686175" cy="12801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6BDB-8955-9345-958A-5A610223098C}">
      <dsp:nvSpPr>
        <dsp:cNvPr id="0" name=""/>
        <dsp:cNvSpPr/>
      </dsp:nvSpPr>
      <dsp:spPr>
        <a:xfrm>
          <a:off x="3550444" y="3320415"/>
          <a:ext cx="714375" cy="4572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B5ECF-E07D-0B44-87AE-0EAFD523C370}">
      <dsp:nvSpPr>
        <dsp:cNvPr id="0" name=""/>
        <dsp:cNvSpPr/>
      </dsp:nvSpPr>
      <dsp:spPr>
        <a:xfrm>
          <a:off x="2193131" y="3686175"/>
          <a:ext cx="3429000"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b="1" kern="1200" dirty="0"/>
            <a:t>1 FTE</a:t>
          </a:r>
        </a:p>
      </dsp:txBody>
      <dsp:txXfrm>
        <a:off x="2193131" y="3686175"/>
        <a:ext cx="3429000" cy="857250"/>
      </dsp:txXfrm>
    </dsp:sp>
    <dsp:sp modelId="{966F0062-4BAD-EF4A-BA93-2E52441B8341}">
      <dsp:nvSpPr>
        <dsp:cNvPr id="0" name=""/>
        <dsp:cNvSpPr/>
      </dsp:nvSpPr>
      <dsp:spPr>
        <a:xfrm>
          <a:off x="3398996" y="1564767"/>
          <a:ext cx="1285875" cy="1285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Assistant Professor, Inpatient Staff Psychiatrist, Consultant</a:t>
          </a:r>
        </a:p>
      </dsp:txBody>
      <dsp:txXfrm>
        <a:off x="3587308" y="1753079"/>
        <a:ext cx="909251" cy="909251"/>
      </dsp:txXfrm>
    </dsp:sp>
    <dsp:sp modelId="{F147A490-C38E-7049-AC1F-E0661D5B88BB}">
      <dsp:nvSpPr>
        <dsp:cNvPr id="0" name=""/>
        <dsp:cNvSpPr/>
      </dsp:nvSpPr>
      <dsp:spPr>
        <a:xfrm>
          <a:off x="2478881" y="600075"/>
          <a:ext cx="1285875" cy="1285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Associate Medical Director of Quality in Psychiatry</a:t>
          </a:r>
        </a:p>
      </dsp:txBody>
      <dsp:txXfrm>
        <a:off x="2667193" y="788387"/>
        <a:ext cx="909251" cy="909251"/>
      </dsp:txXfrm>
    </dsp:sp>
    <dsp:sp modelId="{24E9C068-CE96-244E-9B76-8F9EDB73A186}">
      <dsp:nvSpPr>
        <dsp:cNvPr id="0" name=""/>
        <dsp:cNvSpPr/>
      </dsp:nvSpPr>
      <dsp:spPr>
        <a:xfrm>
          <a:off x="3793331" y="289179"/>
          <a:ext cx="1285875" cy="1285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Medical Director of Clinical Operations for Hospital</a:t>
          </a:r>
        </a:p>
      </dsp:txBody>
      <dsp:txXfrm>
        <a:off x="3981643" y="477491"/>
        <a:ext cx="909251" cy="909251"/>
      </dsp:txXfrm>
    </dsp:sp>
    <dsp:sp modelId="{CC78254F-9B47-5341-A639-671B1A318C24}">
      <dsp:nvSpPr>
        <dsp:cNvPr id="0" name=""/>
        <dsp:cNvSpPr/>
      </dsp:nvSpPr>
      <dsp:spPr>
        <a:xfrm>
          <a:off x="1907381" y="28575"/>
          <a:ext cx="4000500" cy="32004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4CD8-1DC6-8A4C-83EA-66038FA666E8}">
      <dsp:nvSpPr>
        <dsp:cNvPr id="0" name=""/>
        <dsp:cNvSpPr/>
      </dsp:nvSpPr>
      <dsp:spPr>
        <a:xfrm>
          <a:off x="2825352" y="1049306"/>
          <a:ext cx="2614063" cy="2614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b="1" kern="1200" dirty="0"/>
        </a:p>
      </dsp:txBody>
      <dsp:txXfrm>
        <a:off x="3208173" y="1432127"/>
        <a:ext cx="1848421" cy="1848421"/>
      </dsp:txXfrm>
    </dsp:sp>
    <dsp:sp modelId="{D7DE4406-6A1D-234E-AA18-E39A49DFDA22}">
      <dsp:nvSpPr>
        <dsp:cNvPr id="0" name=""/>
        <dsp:cNvSpPr/>
      </dsp:nvSpPr>
      <dsp:spPr>
        <a:xfrm>
          <a:off x="3478868" y="466"/>
          <a:ext cx="1307031" cy="13070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Committee Membership &amp; Leadership</a:t>
          </a:r>
        </a:p>
      </dsp:txBody>
      <dsp:txXfrm>
        <a:off x="3670278" y="191876"/>
        <a:ext cx="924211" cy="924211"/>
      </dsp:txXfrm>
    </dsp:sp>
    <dsp:sp modelId="{5AE1065B-F946-E842-B7D6-C7F16F9DACCE}">
      <dsp:nvSpPr>
        <dsp:cNvPr id="0" name=""/>
        <dsp:cNvSpPr/>
      </dsp:nvSpPr>
      <dsp:spPr>
        <a:xfrm>
          <a:off x="5181224" y="1702822"/>
          <a:ext cx="1307031" cy="13070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Educator &amp; Course Leadership</a:t>
          </a:r>
        </a:p>
      </dsp:txBody>
      <dsp:txXfrm>
        <a:off x="5372634" y="1894232"/>
        <a:ext cx="924211" cy="924211"/>
      </dsp:txXfrm>
    </dsp:sp>
    <dsp:sp modelId="{808B4144-9690-FE49-95BA-E4B280EA7CBC}">
      <dsp:nvSpPr>
        <dsp:cNvPr id="0" name=""/>
        <dsp:cNvSpPr/>
      </dsp:nvSpPr>
      <dsp:spPr>
        <a:xfrm>
          <a:off x="3478868" y="3405178"/>
          <a:ext cx="1307031" cy="13070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Researcher &amp; Grant Leadership</a:t>
          </a:r>
        </a:p>
      </dsp:txBody>
      <dsp:txXfrm>
        <a:off x="3670278" y="3596588"/>
        <a:ext cx="924211" cy="924211"/>
      </dsp:txXfrm>
    </dsp:sp>
    <dsp:sp modelId="{ACC5A3AD-25C3-2A4B-92AC-EC60A1ADA2AE}">
      <dsp:nvSpPr>
        <dsp:cNvPr id="0" name=""/>
        <dsp:cNvSpPr/>
      </dsp:nvSpPr>
      <dsp:spPr>
        <a:xfrm>
          <a:off x="1776512" y="1702822"/>
          <a:ext cx="1307031" cy="13070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Clinical Team Leadership</a:t>
          </a:r>
        </a:p>
      </dsp:txBody>
      <dsp:txXfrm>
        <a:off x="1967922" y="1894232"/>
        <a:ext cx="924211" cy="924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B317-C4AF-3140-A902-61659C467BD6}">
      <dsp:nvSpPr>
        <dsp:cNvPr id="0" name=""/>
        <dsp:cNvSpPr/>
      </dsp:nvSpPr>
      <dsp:spPr>
        <a:xfrm>
          <a:off x="3221831" y="1600199"/>
          <a:ext cx="1371599" cy="137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b="1" kern="1200" dirty="0"/>
            <a:t>What are you being offered? </a:t>
          </a:r>
          <a:endParaRPr lang="en-US" sz="2100" kern="1200" dirty="0"/>
        </a:p>
      </dsp:txBody>
      <dsp:txXfrm>
        <a:off x="3288787" y="1667155"/>
        <a:ext cx="1237687" cy="1237687"/>
      </dsp:txXfrm>
    </dsp:sp>
    <dsp:sp modelId="{F60FB70D-0158-6B4A-81C6-4C190463730D}">
      <dsp:nvSpPr>
        <dsp:cNvPr id="0" name=""/>
        <dsp:cNvSpPr/>
      </dsp:nvSpPr>
      <dsp:spPr>
        <a:xfrm rot="16200000">
          <a:off x="3567213" y="1259782"/>
          <a:ext cx="680834" cy="0"/>
        </a:xfrm>
        <a:custGeom>
          <a:avLst/>
          <a:gdLst/>
          <a:ahLst/>
          <a:cxnLst/>
          <a:rect l="0" t="0" r="0" b="0"/>
          <a:pathLst>
            <a:path>
              <a:moveTo>
                <a:pt x="0" y="0"/>
              </a:moveTo>
              <a:lnTo>
                <a:pt x="6808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D00DF-9F9C-6F48-BAC0-94EFEFA97DE5}">
      <dsp:nvSpPr>
        <dsp:cNvPr id="0" name=""/>
        <dsp:cNvSpPr/>
      </dsp:nvSpPr>
      <dsp:spPr>
        <a:xfrm>
          <a:off x="3448145" y="392"/>
          <a:ext cx="918971" cy="918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dirty="0"/>
            <a:t>$$$</a:t>
          </a:r>
        </a:p>
      </dsp:txBody>
      <dsp:txXfrm>
        <a:off x="3493005" y="45252"/>
        <a:ext cx="829251" cy="829251"/>
      </dsp:txXfrm>
    </dsp:sp>
    <dsp:sp modelId="{3A1067A5-ADCF-B54B-95A7-D045386CFAE4}">
      <dsp:nvSpPr>
        <dsp:cNvPr id="0" name=""/>
        <dsp:cNvSpPr/>
      </dsp:nvSpPr>
      <dsp:spPr>
        <a:xfrm>
          <a:off x="4593430" y="2285999"/>
          <a:ext cx="680834" cy="0"/>
        </a:xfrm>
        <a:custGeom>
          <a:avLst/>
          <a:gdLst/>
          <a:ahLst/>
          <a:cxnLst/>
          <a:rect l="0" t="0" r="0" b="0"/>
          <a:pathLst>
            <a:path>
              <a:moveTo>
                <a:pt x="0" y="0"/>
              </a:moveTo>
              <a:lnTo>
                <a:pt x="6808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D2753-CC86-CD4C-BFA6-A045992866AF}">
      <dsp:nvSpPr>
        <dsp:cNvPr id="0" name=""/>
        <dsp:cNvSpPr/>
      </dsp:nvSpPr>
      <dsp:spPr>
        <a:xfrm>
          <a:off x="5274265" y="1826513"/>
          <a:ext cx="918971" cy="918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Identifiable Gems </a:t>
          </a:r>
        </a:p>
      </dsp:txBody>
      <dsp:txXfrm>
        <a:off x="5319125" y="1871373"/>
        <a:ext cx="829251" cy="829251"/>
      </dsp:txXfrm>
    </dsp:sp>
    <dsp:sp modelId="{A542C15F-89BF-D14A-A54C-F508165E473C}">
      <dsp:nvSpPr>
        <dsp:cNvPr id="0" name=""/>
        <dsp:cNvSpPr/>
      </dsp:nvSpPr>
      <dsp:spPr>
        <a:xfrm rot="5400000">
          <a:off x="3567213" y="3312216"/>
          <a:ext cx="680834" cy="0"/>
        </a:xfrm>
        <a:custGeom>
          <a:avLst/>
          <a:gdLst/>
          <a:ahLst/>
          <a:cxnLst/>
          <a:rect l="0" t="0" r="0" b="0"/>
          <a:pathLst>
            <a:path>
              <a:moveTo>
                <a:pt x="0" y="0"/>
              </a:moveTo>
              <a:lnTo>
                <a:pt x="6808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FC9E2-5DAC-E047-8AF9-C4350446B48E}">
      <dsp:nvSpPr>
        <dsp:cNvPr id="0" name=""/>
        <dsp:cNvSpPr/>
      </dsp:nvSpPr>
      <dsp:spPr>
        <a:xfrm>
          <a:off x="3448145" y="3652634"/>
          <a:ext cx="918971" cy="918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Jackpot</a:t>
          </a:r>
        </a:p>
      </dsp:txBody>
      <dsp:txXfrm>
        <a:off x="3493005" y="3697494"/>
        <a:ext cx="829251" cy="829251"/>
      </dsp:txXfrm>
    </dsp:sp>
    <dsp:sp modelId="{DFFF56CF-C1BE-0746-B350-9A383327A844}">
      <dsp:nvSpPr>
        <dsp:cNvPr id="0" name=""/>
        <dsp:cNvSpPr/>
      </dsp:nvSpPr>
      <dsp:spPr>
        <a:xfrm rot="10800000">
          <a:off x="2540996" y="2285999"/>
          <a:ext cx="680834" cy="0"/>
        </a:xfrm>
        <a:custGeom>
          <a:avLst/>
          <a:gdLst/>
          <a:ahLst/>
          <a:cxnLst/>
          <a:rect l="0" t="0" r="0" b="0"/>
          <a:pathLst>
            <a:path>
              <a:moveTo>
                <a:pt x="0" y="0"/>
              </a:moveTo>
              <a:lnTo>
                <a:pt x="6808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1C9AB-5570-6A4E-8896-10ABF6C8E7CD}">
      <dsp:nvSpPr>
        <dsp:cNvPr id="0" name=""/>
        <dsp:cNvSpPr/>
      </dsp:nvSpPr>
      <dsp:spPr>
        <a:xfrm>
          <a:off x="1622024" y="1826513"/>
          <a:ext cx="918971" cy="918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Bait &amp; Switch</a:t>
          </a:r>
        </a:p>
      </dsp:txBody>
      <dsp:txXfrm>
        <a:off x="1666884" y="1871373"/>
        <a:ext cx="829251" cy="829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05E8F-FFF0-D04B-B03C-BE1D34AFB686}">
      <dsp:nvSpPr>
        <dsp:cNvPr id="0" name=""/>
        <dsp:cNvSpPr/>
      </dsp:nvSpPr>
      <dsp:spPr>
        <a:xfrm>
          <a:off x="3202628" y="1052474"/>
          <a:ext cx="1410004" cy="14100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940A72-ED42-D645-9473-2B336E13B270}">
      <dsp:nvSpPr>
        <dsp:cNvPr id="0" name=""/>
        <dsp:cNvSpPr/>
      </dsp:nvSpPr>
      <dsp:spPr>
        <a:xfrm>
          <a:off x="3026378" y="0"/>
          <a:ext cx="1762505" cy="96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1C2D73"/>
              </a:solidFill>
            </a:rPr>
            <a:t>Mentorship / Supervision</a:t>
          </a:r>
        </a:p>
      </dsp:txBody>
      <dsp:txXfrm>
        <a:off x="3026378" y="0"/>
        <a:ext cx="1762505" cy="960119"/>
      </dsp:txXfrm>
    </dsp:sp>
    <dsp:sp modelId="{A4CE17AC-7097-6647-8F23-92DAEE4B8AF2}">
      <dsp:nvSpPr>
        <dsp:cNvPr id="0" name=""/>
        <dsp:cNvSpPr/>
      </dsp:nvSpPr>
      <dsp:spPr>
        <a:xfrm>
          <a:off x="3660292" y="1316735"/>
          <a:ext cx="1410004" cy="14100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5AA04-26C0-2C4F-B6D9-E84421EA90AD}">
      <dsp:nvSpPr>
        <dsp:cNvPr id="0" name=""/>
        <dsp:cNvSpPr/>
      </dsp:nvSpPr>
      <dsp:spPr>
        <a:xfrm>
          <a:off x="5174872" y="914399"/>
          <a:ext cx="1670267" cy="10515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1C2D73"/>
              </a:solidFill>
            </a:rPr>
            <a:t>Space / Time</a:t>
          </a:r>
        </a:p>
      </dsp:txBody>
      <dsp:txXfrm>
        <a:off x="5174872" y="914399"/>
        <a:ext cx="1670267" cy="1051559"/>
      </dsp:txXfrm>
    </dsp:sp>
    <dsp:sp modelId="{9723D657-AC80-9D48-AB8A-294598941F29}">
      <dsp:nvSpPr>
        <dsp:cNvPr id="0" name=""/>
        <dsp:cNvSpPr/>
      </dsp:nvSpPr>
      <dsp:spPr>
        <a:xfrm>
          <a:off x="3660292" y="1845258"/>
          <a:ext cx="1410004" cy="14100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0B1931F-1A98-BF45-8A34-417295D8E810}">
      <dsp:nvSpPr>
        <dsp:cNvPr id="0" name=""/>
        <dsp:cNvSpPr/>
      </dsp:nvSpPr>
      <dsp:spPr>
        <a:xfrm>
          <a:off x="5174872" y="2482595"/>
          <a:ext cx="1670267"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1C2D73"/>
              </a:solidFill>
            </a:rPr>
            <a:t>Climate of Practice</a:t>
          </a:r>
        </a:p>
      </dsp:txBody>
      <dsp:txXfrm>
        <a:off x="5174872" y="2482595"/>
        <a:ext cx="1670267" cy="1175003"/>
      </dsp:txXfrm>
    </dsp:sp>
    <dsp:sp modelId="{FF7B1932-3FEB-974A-8704-352A6AB877B1}">
      <dsp:nvSpPr>
        <dsp:cNvPr id="0" name=""/>
        <dsp:cNvSpPr/>
      </dsp:nvSpPr>
      <dsp:spPr>
        <a:xfrm>
          <a:off x="3202628" y="2109977"/>
          <a:ext cx="1410004" cy="14100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0D83F83-8150-8343-BF1A-36C37D6AB914}">
      <dsp:nvSpPr>
        <dsp:cNvPr id="0" name=""/>
        <dsp:cNvSpPr/>
      </dsp:nvSpPr>
      <dsp:spPr>
        <a:xfrm>
          <a:off x="3026378" y="3611879"/>
          <a:ext cx="1762505" cy="96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1C2D73"/>
              </a:solidFill>
            </a:rPr>
            <a:t>Physical Location</a:t>
          </a:r>
        </a:p>
      </dsp:txBody>
      <dsp:txXfrm>
        <a:off x="3026378" y="3611879"/>
        <a:ext cx="1762505" cy="960119"/>
      </dsp:txXfrm>
    </dsp:sp>
    <dsp:sp modelId="{6BE7EA6D-1BE0-FC41-96BE-2BA8270122C2}">
      <dsp:nvSpPr>
        <dsp:cNvPr id="0" name=""/>
        <dsp:cNvSpPr/>
      </dsp:nvSpPr>
      <dsp:spPr>
        <a:xfrm>
          <a:off x="2744964" y="1845258"/>
          <a:ext cx="1410004" cy="14100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CBCC942-75F0-D747-B27C-35E44FBF5AAD}">
      <dsp:nvSpPr>
        <dsp:cNvPr id="0" name=""/>
        <dsp:cNvSpPr/>
      </dsp:nvSpPr>
      <dsp:spPr>
        <a:xfrm>
          <a:off x="970121" y="2482595"/>
          <a:ext cx="1670267"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1C2D73"/>
              </a:solidFill>
            </a:rPr>
            <a:t>Personal Benefits</a:t>
          </a:r>
        </a:p>
      </dsp:txBody>
      <dsp:txXfrm>
        <a:off x="970121" y="2482595"/>
        <a:ext cx="1670267" cy="1175003"/>
      </dsp:txXfrm>
    </dsp:sp>
    <dsp:sp modelId="{A3AD7AFA-0FEB-D147-9BF5-BEF9EF442026}">
      <dsp:nvSpPr>
        <dsp:cNvPr id="0" name=""/>
        <dsp:cNvSpPr/>
      </dsp:nvSpPr>
      <dsp:spPr>
        <a:xfrm>
          <a:off x="2744964" y="1316735"/>
          <a:ext cx="1410004" cy="14100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E4703BC-B96C-CF49-B300-FC850D4B2EAE}">
      <dsp:nvSpPr>
        <dsp:cNvPr id="0" name=""/>
        <dsp:cNvSpPr/>
      </dsp:nvSpPr>
      <dsp:spPr>
        <a:xfrm>
          <a:off x="970121" y="914399"/>
          <a:ext cx="1670267"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1C2D73"/>
              </a:solidFill>
            </a:rPr>
            <a:t>Development Opportunities </a:t>
          </a:r>
          <a:r>
            <a:rPr lang="en-US" sz="1600" kern="1200" dirty="0">
              <a:solidFill>
                <a:srgbClr val="1C2D73"/>
              </a:solidFill>
            </a:rPr>
            <a:t>(Learning &amp; Leadership) </a:t>
          </a:r>
        </a:p>
      </dsp:txBody>
      <dsp:txXfrm>
        <a:off x="970121" y="914399"/>
        <a:ext cx="1670267" cy="1175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F8497-9C9D-4544-9D89-D2D6D4085C5F}">
      <dsp:nvSpPr>
        <dsp:cNvPr id="0" name=""/>
        <dsp:cNvSpPr/>
      </dsp:nvSpPr>
      <dsp:spPr>
        <a:xfrm>
          <a:off x="241364" y="839"/>
          <a:ext cx="1745840" cy="174584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6079" tIns="17780" rIns="96079" bIns="17780" numCol="1" spcCol="1270" anchor="ctr" anchorCtr="0">
          <a:noAutofit/>
        </a:bodyPr>
        <a:lstStyle/>
        <a:p>
          <a:pPr marL="0" lvl="0" indent="0" algn="ctr" defTabSz="622300">
            <a:lnSpc>
              <a:spcPct val="90000"/>
            </a:lnSpc>
            <a:spcBef>
              <a:spcPct val="0"/>
            </a:spcBef>
            <a:spcAft>
              <a:spcPct val="35000"/>
            </a:spcAft>
            <a:buNone/>
          </a:pPr>
          <a:r>
            <a:rPr lang="en-US" sz="1400" kern="1200"/>
            <a:t>Quantity of Work</a:t>
          </a:r>
        </a:p>
      </dsp:txBody>
      <dsp:txXfrm>
        <a:off x="497036" y="256511"/>
        <a:ext cx="1234496" cy="1234496"/>
      </dsp:txXfrm>
    </dsp:sp>
    <dsp:sp modelId="{903AD29E-F9EB-A64C-A8B4-E98CB99D0FAE}">
      <dsp:nvSpPr>
        <dsp:cNvPr id="0" name=""/>
        <dsp:cNvSpPr/>
      </dsp:nvSpPr>
      <dsp:spPr>
        <a:xfrm>
          <a:off x="1638037" y="839"/>
          <a:ext cx="1745840" cy="174584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6079" tIns="17780" rIns="96079" bIns="17780" numCol="1" spcCol="1270" anchor="ctr" anchorCtr="0">
          <a:noAutofit/>
        </a:bodyPr>
        <a:lstStyle/>
        <a:p>
          <a:pPr marL="0" lvl="0" indent="0" algn="ctr" defTabSz="622300">
            <a:lnSpc>
              <a:spcPct val="90000"/>
            </a:lnSpc>
            <a:spcBef>
              <a:spcPct val="0"/>
            </a:spcBef>
            <a:spcAft>
              <a:spcPct val="35000"/>
            </a:spcAft>
            <a:buNone/>
          </a:pPr>
          <a:r>
            <a:rPr lang="en-US" sz="1400" kern="1200"/>
            <a:t>Support / Back-up</a:t>
          </a:r>
        </a:p>
      </dsp:txBody>
      <dsp:txXfrm>
        <a:off x="1893709" y="256511"/>
        <a:ext cx="1234496" cy="1234496"/>
      </dsp:txXfrm>
    </dsp:sp>
    <dsp:sp modelId="{0E750485-2CB7-4B48-B18C-57D1CCF822A8}">
      <dsp:nvSpPr>
        <dsp:cNvPr id="0" name=""/>
        <dsp:cNvSpPr/>
      </dsp:nvSpPr>
      <dsp:spPr>
        <a:xfrm>
          <a:off x="3034710" y="839"/>
          <a:ext cx="1745840" cy="174584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6079" tIns="17780" rIns="96079" bIns="17780" numCol="1" spcCol="1270" anchor="ctr" anchorCtr="0">
          <a:noAutofit/>
        </a:bodyPr>
        <a:lstStyle/>
        <a:p>
          <a:pPr marL="0" lvl="0" indent="0" algn="ctr" defTabSz="622300">
            <a:lnSpc>
              <a:spcPct val="90000"/>
            </a:lnSpc>
            <a:spcBef>
              <a:spcPct val="0"/>
            </a:spcBef>
            <a:spcAft>
              <a:spcPct val="35000"/>
            </a:spcAft>
            <a:buNone/>
          </a:pPr>
          <a:r>
            <a:rPr lang="en-US" sz="1400" kern="1200"/>
            <a:t>Supervision during ECP Transition</a:t>
          </a:r>
        </a:p>
      </dsp:txBody>
      <dsp:txXfrm>
        <a:off x="3290382" y="256511"/>
        <a:ext cx="1234496" cy="1234496"/>
      </dsp:txXfrm>
    </dsp:sp>
    <dsp:sp modelId="{2D5D04F7-B1AE-E24E-9FD8-27A607705F89}">
      <dsp:nvSpPr>
        <dsp:cNvPr id="0" name=""/>
        <dsp:cNvSpPr/>
      </dsp:nvSpPr>
      <dsp:spPr>
        <a:xfrm>
          <a:off x="4431383" y="839"/>
          <a:ext cx="1745840" cy="174584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6079" tIns="17780" rIns="96079" bIns="17780" numCol="1" spcCol="1270" anchor="ctr" anchorCtr="0">
          <a:noAutofit/>
        </a:bodyPr>
        <a:lstStyle/>
        <a:p>
          <a:pPr marL="0" lvl="0" indent="0" algn="ctr" defTabSz="622300">
            <a:lnSpc>
              <a:spcPct val="90000"/>
            </a:lnSpc>
            <a:spcBef>
              <a:spcPct val="0"/>
            </a:spcBef>
            <a:spcAft>
              <a:spcPct val="35000"/>
            </a:spcAft>
            <a:buNone/>
          </a:pPr>
          <a:r>
            <a:rPr lang="en-US" sz="1400" kern="1200" dirty="0"/>
            <a:t>Learning Opportunities</a:t>
          </a:r>
        </a:p>
      </dsp:txBody>
      <dsp:txXfrm>
        <a:off x="4687055" y="256511"/>
        <a:ext cx="1234496" cy="1234496"/>
      </dsp:txXfrm>
    </dsp:sp>
    <dsp:sp modelId="{315DBEB4-CB99-354D-BAD9-5CFBE881D91F}">
      <dsp:nvSpPr>
        <dsp:cNvPr id="0" name=""/>
        <dsp:cNvSpPr/>
      </dsp:nvSpPr>
      <dsp:spPr>
        <a:xfrm>
          <a:off x="5828056" y="839"/>
          <a:ext cx="1745840" cy="174584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6079" tIns="17780" rIns="96079"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Position Funding Stability</a:t>
          </a:r>
        </a:p>
      </dsp:txBody>
      <dsp:txXfrm>
        <a:off x="6083728" y="256511"/>
        <a:ext cx="1234496" cy="1234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590A7-288C-C644-992F-CBBC718518C3}">
      <dsp:nvSpPr>
        <dsp:cNvPr id="0" name=""/>
        <dsp:cNvSpPr/>
      </dsp:nvSpPr>
      <dsp:spPr>
        <a:xfrm>
          <a:off x="1201" y="148480"/>
          <a:ext cx="1592222" cy="159222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t>
          </a:r>
        </a:p>
      </dsp:txBody>
      <dsp:txXfrm>
        <a:off x="234377" y="381656"/>
        <a:ext cx="1125870" cy="1125870"/>
      </dsp:txXfrm>
    </dsp:sp>
    <dsp:sp modelId="{A67898BE-CFE9-6244-BEB4-F8809FB758D6}">
      <dsp:nvSpPr>
        <dsp:cNvPr id="0" name=""/>
        <dsp:cNvSpPr/>
      </dsp:nvSpPr>
      <dsp:spPr>
        <a:xfrm>
          <a:off x="1722711" y="482847"/>
          <a:ext cx="923488" cy="923488"/>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45119" y="835989"/>
        <a:ext cx="678672" cy="217204"/>
      </dsp:txXfrm>
    </dsp:sp>
    <dsp:sp modelId="{29609727-B5B7-E043-AB47-CBFB6EA16559}">
      <dsp:nvSpPr>
        <dsp:cNvPr id="0" name=""/>
        <dsp:cNvSpPr/>
      </dsp:nvSpPr>
      <dsp:spPr>
        <a:xfrm>
          <a:off x="2775488" y="148480"/>
          <a:ext cx="1592222" cy="1592222"/>
        </a:xfrm>
        <a:prstGeom prst="ellipse">
          <a:avLst/>
        </a:prstGeom>
        <a:solidFill>
          <a:schemeClr val="accent1">
            <a:shade val="80000"/>
            <a:hueOff val="371652"/>
            <a:satOff val="-37501"/>
            <a:lumOff val="19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Identifiable Gems</a:t>
          </a:r>
        </a:p>
      </dsp:txBody>
      <dsp:txXfrm>
        <a:off x="3008664" y="381656"/>
        <a:ext cx="1125870" cy="1125870"/>
      </dsp:txXfrm>
    </dsp:sp>
    <dsp:sp modelId="{DF01C438-F466-964C-B603-225BC68E1E05}">
      <dsp:nvSpPr>
        <dsp:cNvPr id="0" name=""/>
        <dsp:cNvSpPr/>
      </dsp:nvSpPr>
      <dsp:spPr>
        <a:xfrm>
          <a:off x="4496999" y="482847"/>
          <a:ext cx="923488" cy="923488"/>
        </a:xfrm>
        <a:prstGeom prst="mathEqual">
          <a:avLst/>
        </a:prstGeom>
        <a:solidFill>
          <a:schemeClr val="accent1">
            <a:shade val="90000"/>
            <a:hueOff val="755029"/>
            <a:satOff val="-75001"/>
            <a:lumOff val="381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19407" y="673086"/>
        <a:ext cx="678672" cy="543010"/>
      </dsp:txXfrm>
    </dsp:sp>
    <dsp:sp modelId="{F87BA42C-5678-9C48-AC74-7DE774D3D8B3}">
      <dsp:nvSpPr>
        <dsp:cNvPr id="0" name=""/>
        <dsp:cNvSpPr/>
      </dsp:nvSpPr>
      <dsp:spPr>
        <a:xfrm>
          <a:off x="5549776" y="148480"/>
          <a:ext cx="1592222" cy="1592222"/>
        </a:xfrm>
        <a:prstGeom prst="ellipse">
          <a:avLst/>
        </a:prstGeom>
        <a:solidFill>
          <a:schemeClr val="accent1">
            <a:shade val="80000"/>
            <a:hueOff val="743304"/>
            <a:satOff val="-75001"/>
            <a:lumOff val="39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Jackpot</a:t>
          </a:r>
        </a:p>
      </dsp:txBody>
      <dsp:txXfrm>
        <a:off x="5782952" y="381656"/>
        <a:ext cx="1125870" cy="11258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65FB9F-FB2B-2347-9F03-1F63B833DE54}" type="datetimeFigureOut">
              <a:rPr lang="en-US" smtClean="0"/>
              <a:t>5/15/2019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692AB-AA0B-9C44-BF2E-0D873C6C2A0C}" type="slidenum">
              <a:rPr lang="en-US" smtClean="0"/>
              <a:t>‹#›</a:t>
            </a:fld>
            <a:endParaRPr lang="en-US"/>
          </a:p>
        </p:txBody>
      </p:sp>
    </p:spTree>
    <p:extLst>
      <p:ext uri="{BB962C8B-B14F-4D97-AF65-F5344CB8AC3E}">
        <p14:creationId xmlns:p14="http://schemas.microsoft.com/office/powerpoint/2010/main" val="4060821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1A94-1202-1A4E-BF4A-7DBA825D3D57}" type="datetimeFigureOut">
              <a:rPr lang="en-US" smtClean="0"/>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81D03-0386-1448-BCBB-5C49E9D65F15}" type="slidenum">
              <a:rPr lang="en-US" smtClean="0"/>
              <a:t>‹#›</a:t>
            </a:fld>
            <a:endParaRPr lang="en-US"/>
          </a:p>
        </p:txBody>
      </p:sp>
    </p:spTree>
    <p:extLst>
      <p:ext uri="{BB962C8B-B14F-4D97-AF65-F5344CB8AC3E}">
        <p14:creationId xmlns:p14="http://schemas.microsoft.com/office/powerpoint/2010/main" val="1130271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dscape.com/features/slideshow/compensation/2015/psychiatry#page=1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a:t>
            </a:fld>
            <a:endParaRPr lang="en-US"/>
          </a:p>
        </p:txBody>
      </p:sp>
    </p:spTree>
    <p:extLst>
      <p:ext uri="{BB962C8B-B14F-4D97-AF65-F5344CB8AC3E}">
        <p14:creationId xmlns:p14="http://schemas.microsoft.com/office/powerpoint/2010/main" val="205053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8</a:t>
            </a:fld>
            <a:endParaRPr lang="en-US"/>
          </a:p>
        </p:txBody>
      </p:sp>
    </p:spTree>
    <p:extLst>
      <p:ext uri="{BB962C8B-B14F-4D97-AF65-F5344CB8AC3E}">
        <p14:creationId xmlns:p14="http://schemas.microsoft.com/office/powerpoint/2010/main" val="42636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9</a:t>
            </a:fld>
            <a:endParaRPr lang="en-US"/>
          </a:p>
        </p:txBody>
      </p:sp>
    </p:spTree>
    <p:extLst>
      <p:ext uri="{BB962C8B-B14F-4D97-AF65-F5344CB8AC3E}">
        <p14:creationId xmlns:p14="http://schemas.microsoft.com/office/powerpoint/2010/main" val="367603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10</a:t>
            </a:fld>
            <a:endParaRPr lang="en-US"/>
          </a:p>
        </p:txBody>
      </p:sp>
    </p:spTree>
    <p:extLst>
      <p:ext uri="{BB962C8B-B14F-4D97-AF65-F5344CB8AC3E}">
        <p14:creationId xmlns:p14="http://schemas.microsoft.com/office/powerpoint/2010/main" val="273037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13</a:t>
            </a:fld>
            <a:endParaRPr lang="en-US"/>
          </a:p>
        </p:txBody>
      </p:sp>
    </p:spTree>
    <p:extLst>
      <p:ext uri="{BB962C8B-B14F-4D97-AF65-F5344CB8AC3E}">
        <p14:creationId xmlns:p14="http://schemas.microsoft.com/office/powerpoint/2010/main" val="252513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1D03-0386-1448-BCBB-5C49E9D65F15}" type="slidenum">
              <a:rPr lang="en-US" smtClean="0"/>
              <a:t>16</a:t>
            </a:fld>
            <a:endParaRPr lang="en-US"/>
          </a:p>
        </p:txBody>
      </p:sp>
    </p:spTree>
    <p:extLst>
      <p:ext uri="{BB962C8B-B14F-4D97-AF65-F5344CB8AC3E}">
        <p14:creationId xmlns:p14="http://schemas.microsoft.com/office/powerpoint/2010/main" val="405153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Medscape 2015</a:t>
            </a:r>
          </a:p>
          <a:p>
            <a:endParaRPr lang="en-US" dirty="0">
              <a:effectLst/>
            </a:endParaRPr>
          </a:p>
          <a:p>
            <a:r>
              <a:rPr lang="en-US" dirty="0">
                <a:effectLst/>
              </a:rPr>
              <a:t>Psychiatrists who make the most are in office-based multispecialty groups ($246,000) and healthcare organizations ($243,000). It may be worth pointing out that </a:t>
            </a:r>
            <a:r>
              <a:rPr lang="en-US" dirty="0">
                <a:effectLst/>
                <a:hlinkClick r:id="rId3"/>
              </a:rPr>
              <a:t>last year</a:t>
            </a:r>
            <a:r>
              <a:rPr lang="en-US" dirty="0">
                <a:effectLst/>
              </a:rPr>
              <a:t>, psychiatrists in solo practices made the most ($252,000) and more than the group with the highest income this year. Solo practitioners were third from the top this year. </a:t>
            </a:r>
            <a:endParaRPr lang="en-US" dirty="0"/>
          </a:p>
          <a:p>
            <a:endParaRPr lang="en-US" dirty="0"/>
          </a:p>
        </p:txBody>
      </p:sp>
      <p:sp>
        <p:nvSpPr>
          <p:cNvPr id="4" name="Slide Number Placeholder 3"/>
          <p:cNvSpPr>
            <a:spLocks noGrp="1"/>
          </p:cNvSpPr>
          <p:nvPr>
            <p:ph type="sldNum" sz="quarter" idx="10"/>
          </p:nvPr>
        </p:nvSpPr>
        <p:spPr/>
        <p:txBody>
          <a:bodyPr/>
          <a:lstStyle/>
          <a:p>
            <a:fld id="{B1E81D03-0386-1448-BCBB-5C49E9D65F15}" type="slidenum">
              <a:rPr lang="en-US" smtClean="0"/>
              <a:t>21</a:t>
            </a:fld>
            <a:endParaRPr lang="en-US"/>
          </a:p>
        </p:txBody>
      </p:sp>
    </p:spTree>
    <p:extLst>
      <p:ext uri="{BB962C8B-B14F-4D97-AF65-F5344CB8AC3E}">
        <p14:creationId xmlns:p14="http://schemas.microsoft.com/office/powerpoint/2010/main" val="159942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Medscape 2015 </a:t>
            </a:r>
          </a:p>
          <a:p>
            <a:endParaRPr lang="en-US" dirty="0">
              <a:effectLst/>
            </a:endParaRPr>
          </a:p>
          <a:p>
            <a:r>
              <a:rPr lang="en-US" dirty="0">
                <a:effectLst/>
              </a:rPr>
              <a:t>This year, the highest earnings for psychiatrists were reported in the West ($243,000) and the South Central ($235,000) and North Central ($230,000) regions, while the lowest were in the Northeast ($215,000) and Southeast ($221,000). Geographic supply and demand continues to play a role in compensation; uneven concentrations of physicians relative to patient population, particularly in primary care, has been a problem for decades in rural and poor communities.</a:t>
            </a:r>
            <a:r>
              <a:rPr lang="en-US" baseline="30000" dirty="0">
                <a:effectLst/>
              </a:rPr>
              <a:t>[2]</a:t>
            </a:r>
            <a:r>
              <a:rPr lang="en-US" dirty="0">
                <a:effectLst/>
              </a:rPr>
              <a:t> Numerous government policies are aimed at improving access to physicians in these areas, including a program that pays bonuses for working in underserved areas and health professional shortage areas (HPSAs). As a result, surveys indicate that higher incomes are found in these regions.</a:t>
            </a:r>
            <a:r>
              <a:rPr lang="en-US" baseline="30000" dirty="0">
                <a:effectLst/>
              </a:rPr>
              <a:t>[3]</a:t>
            </a:r>
            <a:r>
              <a:rPr lang="en-US" dirty="0">
                <a:effectLst/>
              </a:rPr>
              <a:t> Nevertheless, according to Travis Singleton of Merritt Hawkins, "While government programs certainly influence compensation, it is largely socioeconomics and competition that drive compensation on a macro scale. We are seeing the compensation gap between rural and urban areas diminish. Where it was once routine to see salaries 10%-15% higher 2-3 hours outside of the metropolitan market, now you see urban markets with large delivery systems raise salaries to level the playing field. In turn, that has caused smaller, more rural markets to add more compensation via salary, signing bonuses, and loan forgiveness."</a:t>
            </a:r>
            <a:endParaRPr lang="en-US" dirty="0"/>
          </a:p>
          <a:p>
            <a:endParaRPr lang="en-US" dirty="0"/>
          </a:p>
        </p:txBody>
      </p:sp>
      <p:sp>
        <p:nvSpPr>
          <p:cNvPr id="4" name="Slide Number Placeholder 3"/>
          <p:cNvSpPr>
            <a:spLocks noGrp="1"/>
          </p:cNvSpPr>
          <p:nvPr>
            <p:ph type="sldNum" sz="quarter" idx="10"/>
          </p:nvPr>
        </p:nvSpPr>
        <p:spPr/>
        <p:txBody>
          <a:bodyPr/>
          <a:lstStyle/>
          <a:p>
            <a:fld id="{B1E81D03-0386-1448-BCBB-5C49E9D65F15}" type="slidenum">
              <a:rPr lang="en-US" smtClean="0"/>
              <a:t>22</a:t>
            </a:fld>
            <a:endParaRPr lang="en-US"/>
          </a:p>
        </p:txBody>
      </p:sp>
    </p:spTree>
    <p:extLst>
      <p:ext uri="{BB962C8B-B14F-4D97-AF65-F5344CB8AC3E}">
        <p14:creationId xmlns:p14="http://schemas.microsoft.com/office/powerpoint/2010/main" val="271925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r="20014" b="25379"/>
          <a:stretch/>
        </p:blipFill>
        <p:spPr>
          <a:xfrm>
            <a:off x="3850809" y="1228725"/>
            <a:ext cx="5293191" cy="5629275"/>
          </a:xfrm>
          <a:prstGeom prst="rect">
            <a:avLst/>
          </a:prstGeom>
        </p:spPr>
      </p:pic>
      <p:cxnSp>
        <p:nvCxnSpPr>
          <p:cNvPr id="8" name="Straight Connector 7"/>
          <p:cNvCxnSpPr/>
          <p:nvPr userDrawn="1"/>
        </p:nvCxnSpPr>
        <p:spPr>
          <a:xfrm>
            <a:off x="671284" y="3060551"/>
            <a:ext cx="0" cy="2481679"/>
          </a:xfrm>
          <a:prstGeom prst="line">
            <a:avLst/>
          </a:prstGeom>
          <a:ln>
            <a:solidFill>
              <a:srgbClr val="FFFFFF"/>
            </a:solidFill>
          </a:ln>
          <a:effectLst/>
        </p:spPr>
        <p:style>
          <a:lnRef idx="3">
            <a:schemeClr val="accent3"/>
          </a:lnRef>
          <a:fillRef idx="0">
            <a:schemeClr val="accent3"/>
          </a:fillRef>
          <a:effectRef idx="2">
            <a:schemeClr val="accent3"/>
          </a:effectRef>
          <a:fontRef idx="minor">
            <a:schemeClr val="tx1"/>
          </a:fontRef>
        </p:style>
      </p:cxnSp>
      <p:sp>
        <p:nvSpPr>
          <p:cNvPr id="18" name="Title 1"/>
          <p:cNvSpPr>
            <a:spLocks noGrp="1"/>
          </p:cNvSpPr>
          <p:nvPr>
            <p:ph type="title" hasCustomPrompt="1"/>
          </p:nvPr>
        </p:nvSpPr>
        <p:spPr>
          <a:xfrm>
            <a:off x="870854" y="3152569"/>
            <a:ext cx="5987146" cy="1290386"/>
          </a:xfrm>
        </p:spPr>
        <p:txBody>
          <a:bodyPr>
            <a:noAutofit/>
          </a:bodyPr>
          <a:lstStyle>
            <a:lvl1pPr algn="l">
              <a:defRPr sz="4000" cap="all"/>
            </a:lvl1pPr>
          </a:lstStyle>
          <a:p>
            <a:r>
              <a:rPr lang="en-US" dirty="0"/>
              <a:t>PRESENTATION TITLE</a:t>
            </a:r>
            <a:br>
              <a:rPr lang="en-US" dirty="0"/>
            </a:br>
            <a:r>
              <a:rPr lang="en-US" dirty="0"/>
              <a:t>UP TO TWO LINES</a:t>
            </a:r>
          </a:p>
        </p:txBody>
      </p:sp>
      <p:sp>
        <p:nvSpPr>
          <p:cNvPr id="25" name="Subtitle 2"/>
          <p:cNvSpPr>
            <a:spLocks noGrp="1"/>
          </p:cNvSpPr>
          <p:nvPr>
            <p:ph type="subTitle" idx="1" hasCustomPrompt="1"/>
          </p:nvPr>
        </p:nvSpPr>
        <p:spPr>
          <a:xfrm>
            <a:off x="870855" y="4470731"/>
            <a:ext cx="5415645" cy="1071499"/>
          </a:xfrm>
        </p:spPr>
        <p:txBody>
          <a:bodyPr>
            <a:normAutofit/>
          </a:bodyPr>
          <a:lstStyle>
            <a:lvl1pPr marL="0" indent="0" algn="l">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subhead goes here, and can also be up to two lines long.</a:t>
            </a:r>
          </a:p>
        </p:txBody>
      </p:sp>
      <p:sp>
        <p:nvSpPr>
          <p:cNvPr id="13" name="Text Placeholder 2"/>
          <p:cNvSpPr>
            <a:spLocks noGrp="1"/>
          </p:cNvSpPr>
          <p:nvPr>
            <p:ph type="body" idx="10" hasCustomPrompt="1"/>
          </p:nvPr>
        </p:nvSpPr>
        <p:spPr>
          <a:xfrm>
            <a:off x="870855" y="5751975"/>
            <a:ext cx="7772400" cy="476105"/>
          </a:xfrm>
        </p:spPr>
        <p:txBody>
          <a:bodyPr anchor="t">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John Smith | April 30, 2018</a:t>
            </a:r>
          </a:p>
        </p:txBody>
      </p:sp>
      <p:sp>
        <p:nvSpPr>
          <p:cNvPr id="7" name="TextBox 6"/>
          <p:cNvSpPr txBox="1"/>
          <p:nvPr userDrawn="1"/>
        </p:nvSpPr>
        <p:spPr>
          <a:xfrm>
            <a:off x="4733039" y="6208252"/>
            <a:ext cx="3992283" cy="246221"/>
          </a:xfrm>
          <a:prstGeom prst="rect">
            <a:avLst/>
          </a:prstGeom>
          <a:noFill/>
        </p:spPr>
        <p:txBody>
          <a:bodyPr wrap="square" rtlCol="0" anchor="ctr">
            <a:spAutoFit/>
          </a:bodyPr>
          <a:lstStyle/>
          <a:p>
            <a:pPr algn="r"/>
            <a:r>
              <a:rPr lang="en-US" sz="1000" kern="1200" dirty="0">
                <a:solidFill>
                  <a:schemeClr val="tx1"/>
                </a:solidFill>
                <a:effectLst/>
                <a:latin typeface="+mn-lt"/>
                <a:ea typeface="+mn-ea"/>
                <a:cs typeface="+mn-cs"/>
              </a:rPr>
              <a:t>© 2018 American Psychiatric Association. All rights reserved. </a:t>
            </a:r>
          </a:p>
        </p:txBody>
      </p:sp>
      <p:pic>
        <p:nvPicPr>
          <p:cNvPr id="9" name="Picture 8"/>
          <p:cNvPicPr>
            <a:picLocks noChangeAspect="1"/>
          </p:cNvPicPr>
          <p:nvPr userDrawn="1"/>
        </p:nvPicPr>
        <p:blipFill>
          <a:blip r:embed="rId3"/>
          <a:stretch>
            <a:fillRect/>
          </a:stretch>
        </p:blipFill>
        <p:spPr>
          <a:xfrm>
            <a:off x="6717551" y="272678"/>
            <a:ext cx="2148066" cy="892818"/>
          </a:xfrm>
          <a:prstGeom prst="rect">
            <a:avLst/>
          </a:prstGeom>
        </p:spPr>
      </p:pic>
    </p:spTree>
    <p:extLst>
      <p:ext uri="{BB962C8B-B14F-4D97-AF65-F5344CB8AC3E}">
        <p14:creationId xmlns:p14="http://schemas.microsoft.com/office/powerpoint/2010/main" val="68746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4AC6831-72C4-43A3-A562-51B15E062C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95943" y="62485"/>
            <a:ext cx="8788902" cy="1325563"/>
          </a:xfrm>
        </p:spPr>
        <p:txBody>
          <a:bodyPr/>
          <a:lstStyle>
            <a:lvl1pPr>
              <a:defRPr b="1">
                <a:solidFill>
                  <a:schemeClr val="bg1"/>
                </a:solidFill>
              </a:defRPr>
            </a:lvl1pPr>
          </a:lstStyle>
          <a:p>
            <a:r>
              <a:rPr lang="en-US" dirty="0"/>
              <a:t>Click to edit Master title style</a:t>
            </a:r>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1E82323F-5096-44E0-B3C9-9471CC35D4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404385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7_Title and Content">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9FC0D-D91B-418B-983D-C67ECC294988}"/>
              </a:ext>
            </a:extLst>
          </p:cNvPr>
          <p:cNvGrpSpPr/>
          <p:nvPr userDrawn="1"/>
        </p:nvGrpSpPr>
        <p:grpSpPr>
          <a:xfrm>
            <a:off x="-50800" y="0"/>
            <a:ext cx="9257905" cy="1482283"/>
            <a:chOff x="-50800" y="0"/>
            <a:chExt cx="9257905" cy="1482283"/>
          </a:xfrm>
        </p:grpSpPr>
        <p:pic>
          <p:nvPicPr>
            <p:cNvPr id="17" name="Graphic 16">
              <a:extLst>
                <a:ext uri="{FF2B5EF4-FFF2-40B4-BE49-F238E27FC236}">
                  <a16:creationId xmlns:a16="http://schemas.microsoft.com/office/drawing/2014/main" id="{E5709C47-ED53-4D00-AEB9-8B71ABBC6B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5" name="Graphic 14">
              <a:extLst>
                <a:ext uri="{FF2B5EF4-FFF2-40B4-BE49-F238E27FC236}">
                  <a16:creationId xmlns:a16="http://schemas.microsoft.com/office/drawing/2014/main" id="{A0CA9D50-85EB-4EAA-A1AD-F42D2230AD3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F1A7A55B-1DBA-405E-86B5-A2071D0911B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413721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8_Title and Conten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5CF919-0230-4485-8CEA-95B6F4F8FE32}"/>
              </a:ext>
            </a:extLst>
          </p:cNvPr>
          <p:cNvGrpSpPr/>
          <p:nvPr userDrawn="1"/>
        </p:nvGrpSpPr>
        <p:grpSpPr>
          <a:xfrm>
            <a:off x="-50800" y="0"/>
            <a:ext cx="9259188" cy="1482283"/>
            <a:chOff x="-50800" y="0"/>
            <a:chExt cx="9259188" cy="1482283"/>
          </a:xfrm>
        </p:grpSpPr>
        <p:pic>
          <p:nvPicPr>
            <p:cNvPr id="15" name="Graphic 14">
              <a:extLst>
                <a:ext uri="{FF2B5EF4-FFF2-40B4-BE49-F238E27FC236}">
                  <a16:creationId xmlns:a16="http://schemas.microsoft.com/office/drawing/2014/main" id="{60BF864A-11DE-4C35-9D88-4101000713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4" name="Graphic 13">
              <a:extLst>
                <a:ext uri="{FF2B5EF4-FFF2-40B4-BE49-F238E27FC236}">
                  <a16:creationId xmlns:a16="http://schemas.microsoft.com/office/drawing/2014/main" id="{6D5F08BB-53C3-4345-97CD-8C74B18CE88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77CBD8A-449F-4E57-AF98-A8A218A23F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6795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lumMod val="85000"/>
          </a:schemeClr>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2B18268-E18A-4AF6-8EE2-BA605B855E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EA9E4D7B-E5D5-4DBC-BC27-3AE9EA8970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51077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F773B3-3FC0-4BA9-B642-086CD8950C71}"/>
              </a:ext>
            </a:extLst>
          </p:cNvPr>
          <p:cNvGrpSpPr/>
          <p:nvPr userDrawn="1"/>
        </p:nvGrpSpPr>
        <p:grpSpPr>
          <a:xfrm>
            <a:off x="-50800" y="0"/>
            <a:ext cx="9259188" cy="1482283"/>
            <a:chOff x="-50800" y="0"/>
            <a:chExt cx="9259188" cy="1482283"/>
          </a:xfrm>
        </p:grpSpPr>
        <p:pic>
          <p:nvPicPr>
            <p:cNvPr id="14" name="Graphic 13">
              <a:extLst>
                <a:ext uri="{FF2B5EF4-FFF2-40B4-BE49-F238E27FC236}">
                  <a16:creationId xmlns:a16="http://schemas.microsoft.com/office/drawing/2014/main" id="{DA51BD11-E93D-4300-9A56-5BB9D4CB9D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BB59F24B-AA5E-44CB-9CF0-2D794709A6B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CD8CF76F-9F92-45CB-84AB-FE423756B0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44976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05D0D8-4229-4323-B04A-97B136E89928}"/>
              </a:ext>
            </a:extLst>
          </p:cNvPr>
          <p:cNvGrpSpPr/>
          <p:nvPr userDrawn="1"/>
        </p:nvGrpSpPr>
        <p:grpSpPr>
          <a:xfrm>
            <a:off x="-50800" y="0"/>
            <a:ext cx="9257905" cy="1482283"/>
            <a:chOff x="-50800" y="0"/>
            <a:chExt cx="9257905" cy="1482283"/>
          </a:xfrm>
        </p:grpSpPr>
        <p:pic>
          <p:nvPicPr>
            <p:cNvPr id="12" name="Graphic 11">
              <a:extLst>
                <a:ext uri="{FF2B5EF4-FFF2-40B4-BE49-F238E27FC236}">
                  <a16:creationId xmlns:a16="http://schemas.microsoft.com/office/drawing/2014/main" id="{BD5F7E8B-297D-4D06-BCE6-63D63E8347E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3" name="Graphic 12">
              <a:extLst>
                <a:ext uri="{FF2B5EF4-FFF2-40B4-BE49-F238E27FC236}">
                  <a16:creationId xmlns:a16="http://schemas.microsoft.com/office/drawing/2014/main" id="{A44EFBBE-1D3F-42F5-9FE5-9896145B6B4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8C04D610-8DAD-4A11-96E2-5B6BD3F033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38639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445DB7-3988-45B8-9EF0-E21473B01EDE}"/>
              </a:ext>
            </a:extLst>
          </p:cNvPr>
          <p:cNvGrpSpPr/>
          <p:nvPr userDrawn="1"/>
        </p:nvGrpSpPr>
        <p:grpSpPr>
          <a:xfrm>
            <a:off x="-50800" y="0"/>
            <a:ext cx="9259188" cy="1482283"/>
            <a:chOff x="-50800" y="0"/>
            <a:chExt cx="9259188" cy="1482283"/>
          </a:xfrm>
        </p:grpSpPr>
        <p:pic>
          <p:nvPicPr>
            <p:cNvPr id="13" name="Graphic 12">
              <a:extLst>
                <a:ext uri="{FF2B5EF4-FFF2-40B4-BE49-F238E27FC236}">
                  <a16:creationId xmlns:a16="http://schemas.microsoft.com/office/drawing/2014/main" id="{5BD51B1E-B0E7-448B-876B-F83F23A0C4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4" name="Graphic 13">
              <a:extLst>
                <a:ext uri="{FF2B5EF4-FFF2-40B4-BE49-F238E27FC236}">
                  <a16:creationId xmlns:a16="http://schemas.microsoft.com/office/drawing/2014/main" id="{C279CD92-C336-48F1-B39F-BE63685077A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75BDF85C-7F96-483A-9C0E-19274D1AF1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9105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lumMod val="75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B5A71A9-32FC-4359-A462-7ED537214C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6F088B4-0971-471E-9B45-C8FDCF337E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883270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chemeClr val="bg1">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858DE72-6806-4E7C-86DA-0359B8492AE8}"/>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DD3B993F-3E7F-40EF-867E-8E9418CAFE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A5E07D0A-5D5E-4A72-A220-0514B0EDBCC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577E3FA-2ABE-47E0-BF20-4F421EB594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699905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051FFD-2B07-4D0E-9DB6-92B168CC8D7A}"/>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7166FEB1-0B42-4C8E-A4BA-9AAC61AE418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B5057B70-D31F-477D-AF5B-A278EA6FF4E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061B3FE3-6B93-45CF-9005-4B982D759A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52732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l="12971" t="10187" b="27721"/>
          <a:stretch/>
        </p:blipFill>
        <p:spPr>
          <a:xfrm>
            <a:off x="0" y="0"/>
            <a:ext cx="8432187" cy="6858000"/>
          </a:xfrm>
          <a:prstGeom prst="rect">
            <a:avLst/>
          </a:prstGeom>
        </p:spPr>
      </p:pic>
      <p:sp>
        <p:nvSpPr>
          <p:cNvPr id="11" name="Rectangle 10"/>
          <p:cNvSpPr/>
          <p:nvPr userDrawn="1"/>
        </p:nvSpPr>
        <p:spPr>
          <a:xfrm>
            <a:off x="-71120" y="3348182"/>
            <a:ext cx="9144000" cy="22860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870854" y="3348182"/>
            <a:ext cx="5987146" cy="2286000"/>
          </a:xfrm>
        </p:spPr>
        <p:txBody>
          <a:bodyPr>
            <a:normAutofit/>
          </a:bodyPr>
          <a:lstStyle>
            <a:lvl1pPr algn="l">
              <a:defRPr sz="4000" cap="all"/>
            </a:lvl1pPr>
          </a:lstStyle>
          <a:p>
            <a:r>
              <a:rPr lang="en-US" dirty="0"/>
              <a:t>SECTION TITLE</a:t>
            </a:r>
          </a:p>
        </p:txBody>
      </p:sp>
      <p:pic>
        <p:nvPicPr>
          <p:cNvPr id="5" name="Picture 4"/>
          <p:cNvPicPr>
            <a:picLocks noChangeAspect="1"/>
          </p:cNvPicPr>
          <p:nvPr userDrawn="1"/>
        </p:nvPicPr>
        <p:blipFill>
          <a:blip r:embed="rId3"/>
          <a:stretch>
            <a:fillRect/>
          </a:stretch>
        </p:blipFill>
        <p:spPr>
          <a:xfrm>
            <a:off x="6717551" y="272678"/>
            <a:ext cx="2148066" cy="892818"/>
          </a:xfrm>
          <a:prstGeom prst="rect">
            <a:avLst/>
          </a:prstGeom>
        </p:spPr>
      </p:pic>
    </p:spTree>
    <p:extLst>
      <p:ext uri="{BB962C8B-B14F-4D97-AF65-F5344CB8AC3E}">
        <p14:creationId xmlns:p14="http://schemas.microsoft.com/office/powerpoint/2010/main" val="3342296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lumMod val="6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0B0D81-2673-4FAB-B572-8DA26F70BB13}"/>
              </a:ext>
            </a:extLst>
          </p:cNvPr>
          <p:cNvGrpSpPr/>
          <p:nvPr userDrawn="1"/>
        </p:nvGrpSpPr>
        <p:grpSpPr>
          <a:xfrm>
            <a:off x="-50800" y="0"/>
            <a:ext cx="9257905" cy="1482283"/>
            <a:chOff x="-50800" y="0"/>
            <a:chExt cx="9257905" cy="1482283"/>
          </a:xfrm>
        </p:grpSpPr>
        <p:pic>
          <p:nvPicPr>
            <p:cNvPr id="12" name="Graphic 11">
              <a:extLst>
                <a:ext uri="{FF2B5EF4-FFF2-40B4-BE49-F238E27FC236}">
                  <a16:creationId xmlns:a16="http://schemas.microsoft.com/office/drawing/2014/main" id="{25D2D454-0014-4946-B428-312B1680B27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3" name="Graphic 12">
              <a:extLst>
                <a:ext uri="{FF2B5EF4-FFF2-40B4-BE49-F238E27FC236}">
                  <a16:creationId xmlns:a16="http://schemas.microsoft.com/office/drawing/2014/main" id="{79ABB67E-CD5F-4521-A0DE-D941F5BDD7D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FA712AB-CFEE-4CCE-A551-6BF0B6006D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691181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bg1">
            <a:lumMod val="5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C4C3789-DA7F-4AB4-BA52-942245C9FA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8" name="Picture 7">
            <a:extLst>
              <a:ext uri="{FF2B5EF4-FFF2-40B4-BE49-F238E27FC236}">
                <a16:creationId xmlns:a16="http://schemas.microsoft.com/office/drawing/2014/main" id="{C0E6E8BB-9BE1-42EA-A9F4-AE594FFEC7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073972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EF3B35-797B-4F82-93E1-721641C80411}"/>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A285EB59-1936-4822-A436-A15AF1928B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90BAE3A0-7053-4CC5-B324-889DC29327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6AA62744-AC60-4453-A4E9-007B60DAA2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57117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C0C3E4-5BE3-4FFA-A503-84E56C7A5267}"/>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6FFBBFCD-6759-4642-9BAB-6AEEF75388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EA1BA191-29E3-43E0-8330-4ECCE6F3A42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B09BE96F-86A0-41F4-80AE-7C9C65C02BA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61860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9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553973-81A2-4CCC-94FC-6D9AD7E67787}"/>
              </a:ext>
            </a:extLst>
          </p:cNvPr>
          <p:cNvGrpSpPr/>
          <p:nvPr userDrawn="1"/>
        </p:nvGrpSpPr>
        <p:grpSpPr>
          <a:xfrm>
            <a:off x="-50800" y="0"/>
            <a:ext cx="9257905" cy="1482283"/>
            <a:chOff x="-50800" y="0"/>
            <a:chExt cx="9257905" cy="1482283"/>
          </a:xfrm>
        </p:grpSpPr>
        <p:pic>
          <p:nvPicPr>
            <p:cNvPr id="14" name="Graphic 13">
              <a:extLst>
                <a:ext uri="{FF2B5EF4-FFF2-40B4-BE49-F238E27FC236}">
                  <a16:creationId xmlns:a16="http://schemas.microsoft.com/office/drawing/2014/main" id="{3579C2C1-91D3-4ED6-B44C-2022053D61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5" name="Graphic 14">
              <a:extLst>
                <a:ext uri="{FF2B5EF4-FFF2-40B4-BE49-F238E27FC236}">
                  <a16:creationId xmlns:a16="http://schemas.microsoft.com/office/drawing/2014/main" id="{4DB1A443-FABE-49ED-BB49-DA97710B237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1" name="Picture 10">
            <a:extLst>
              <a:ext uri="{FF2B5EF4-FFF2-40B4-BE49-F238E27FC236}">
                <a16:creationId xmlns:a16="http://schemas.microsoft.com/office/drawing/2014/main" id="{6FFE548F-7C5D-446E-B991-5332F36190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21635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EC9E4A3-D8F2-4A0B-A3EF-E741FD215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9347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1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3C5B5E02-A1DE-4A2F-A099-13B62510C1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834207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2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ADD59DF-8C3F-4E72-AF4F-4CB0264133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960704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3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6C30942-435B-48BA-968F-87051DCDC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29127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4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E0FC2E9-5D4B-4082-8892-19215CBAE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00375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48443"/>
            <a:ext cx="9144000" cy="386138"/>
          </a:xfrm>
          <a:prstGeom prst="rect">
            <a:avLst/>
          </a:prstGeom>
          <a:solidFill>
            <a:srgbClr val="0033A3"/>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a:p>
        </p:txBody>
      </p:sp>
      <p:pic>
        <p:nvPicPr>
          <p:cNvPr id="18" name="Picture 17"/>
          <p:cNvPicPr>
            <a:picLocks noChangeAspect="1"/>
          </p:cNvPicPr>
          <p:nvPr userDrawn="1"/>
        </p:nvPicPr>
        <p:blipFill>
          <a:blip r:embed="rId2"/>
          <a:stretch>
            <a:fillRect/>
          </a:stretch>
        </p:blipFill>
        <p:spPr>
          <a:xfrm>
            <a:off x="6729181" y="266699"/>
            <a:ext cx="2103359" cy="692293"/>
          </a:xfrm>
          <a:prstGeom prst="rect">
            <a:avLst/>
          </a:prstGeom>
        </p:spPr>
      </p:pic>
      <p:cxnSp>
        <p:nvCxnSpPr>
          <p:cNvPr id="19" name="Straight Connector 18"/>
          <p:cNvCxnSpPr/>
          <p:nvPr userDrawn="1"/>
        </p:nvCxnSpPr>
        <p:spPr>
          <a:xfrm>
            <a:off x="0" y="1016249"/>
            <a:ext cx="6517502"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733039" y="6208252"/>
            <a:ext cx="3992283" cy="246221"/>
          </a:xfrm>
          <a:prstGeom prst="rect">
            <a:avLst/>
          </a:prstGeom>
          <a:noFill/>
        </p:spPr>
        <p:txBody>
          <a:bodyPr wrap="square" rtlCol="0" anchor="ctr">
            <a:spAutoFit/>
          </a:bodyPr>
          <a:lstStyle/>
          <a:p>
            <a:pPr algn="r"/>
            <a:r>
              <a:rPr lang="en-US" sz="1000" kern="1200" dirty="0">
                <a:solidFill>
                  <a:schemeClr val="bg1"/>
                </a:solidFill>
                <a:effectLst/>
                <a:latin typeface="+mn-lt"/>
                <a:ea typeface="+mn-ea"/>
                <a:cs typeface="+mn-cs"/>
              </a:rPr>
              <a:t>© 2018 American Psychiatric Association. All rights reserved. </a:t>
            </a:r>
          </a:p>
        </p:txBody>
      </p:sp>
      <p:sp>
        <p:nvSpPr>
          <p:cNvPr id="23" name="Title 1"/>
          <p:cNvSpPr>
            <a:spLocks noGrp="1"/>
          </p:cNvSpPr>
          <p:nvPr>
            <p:ph type="title" hasCustomPrompt="1"/>
          </p:nvPr>
        </p:nvSpPr>
        <p:spPr>
          <a:xfrm>
            <a:off x="457200" y="307788"/>
            <a:ext cx="6060302" cy="586541"/>
          </a:xfrm>
        </p:spPr>
        <p:txBody>
          <a:bodyPr>
            <a:normAutofit/>
          </a:bodyPr>
          <a:lstStyle>
            <a:lvl1pPr algn="l">
              <a:defRPr sz="24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457200" y="1361440"/>
            <a:ext cx="7815262"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17412165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5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E4AD4A5-3422-4F04-950F-A773181F6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875109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6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48074765-0E46-448F-AF61-8F1F174C6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8473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7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861E6C1-A09F-4C79-9F49-2311667960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407062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8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E4CA28D-E901-486E-AFAD-C90B8F87BF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989360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9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A702051-42CF-4CA8-8FA8-4533646DC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889277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0_Title and Content">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11CD34E-DC3C-4C1E-8366-6E51BA299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888775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7AA211-27E7-42D5-8476-83B648B61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884268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2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C42F30FF-8BDA-4506-9A10-F5D7BF4D5C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116154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3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FD947FD0-4E3E-4F96-BC01-1775195F84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460190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0F229223-9B00-4A55-A676-5BEE7C7D1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01875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KG">
    <p:spTree>
      <p:nvGrpSpPr>
        <p:cNvPr id="1" name=""/>
        <p:cNvGrpSpPr/>
        <p:nvPr/>
      </p:nvGrpSpPr>
      <p:grpSpPr>
        <a:xfrm>
          <a:off x="0" y="0"/>
          <a:ext cx="0" cy="0"/>
          <a:chOff x="0" y="0"/>
          <a:chExt cx="0" cy="0"/>
        </a:xfrm>
      </p:grpSpPr>
      <p:sp>
        <p:nvSpPr>
          <p:cNvPr id="10" name="Rectangle 9"/>
          <p:cNvSpPr/>
          <p:nvPr userDrawn="1"/>
        </p:nvSpPr>
        <p:spPr>
          <a:xfrm>
            <a:off x="0" y="6148443"/>
            <a:ext cx="9144000" cy="386138"/>
          </a:xfrm>
          <a:prstGeom prst="rect">
            <a:avLst/>
          </a:prstGeom>
          <a:solidFill>
            <a:srgbClr val="FFFFFF"/>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itle 1"/>
          <p:cNvSpPr>
            <a:spLocks noGrp="1"/>
          </p:cNvSpPr>
          <p:nvPr>
            <p:ph type="title" hasCustomPrompt="1"/>
          </p:nvPr>
        </p:nvSpPr>
        <p:spPr>
          <a:xfrm>
            <a:off x="457200" y="307788"/>
            <a:ext cx="6060302" cy="586541"/>
          </a:xfrm>
        </p:spPr>
        <p:txBody>
          <a:bodyPr>
            <a:normAutofit/>
          </a:bodyPr>
          <a:lstStyle>
            <a:lvl1pPr algn="l">
              <a:defRPr sz="2400" cap="all"/>
            </a:lvl1pPr>
          </a:lstStyle>
          <a:p>
            <a:r>
              <a:rPr lang="en-US" dirty="0"/>
              <a:t>SECTION TITLE</a:t>
            </a:r>
          </a:p>
        </p:txBody>
      </p:sp>
      <p:cxnSp>
        <p:nvCxnSpPr>
          <p:cNvPr id="8" name="Straight Connector 7"/>
          <p:cNvCxnSpPr/>
          <p:nvPr userDrawn="1"/>
        </p:nvCxnSpPr>
        <p:spPr>
          <a:xfrm>
            <a:off x="0" y="1006089"/>
            <a:ext cx="6517502" cy="5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733039" y="6211415"/>
            <a:ext cx="3992283" cy="246221"/>
          </a:xfrm>
          <a:prstGeom prst="rect">
            <a:avLst/>
          </a:prstGeom>
          <a:noFill/>
        </p:spPr>
        <p:txBody>
          <a:bodyPr wrap="square" rtlCol="0" anchor="ctr">
            <a:spAutoFit/>
          </a:bodyPr>
          <a:lstStyle/>
          <a:p>
            <a:pPr algn="r"/>
            <a:r>
              <a:rPr lang="en-US" sz="1000" kern="1200" dirty="0">
                <a:solidFill>
                  <a:schemeClr val="bg2"/>
                </a:solidFill>
                <a:effectLst/>
                <a:latin typeface="+mn-lt"/>
                <a:ea typeface="+mn-ea"/>
                <a:cs typeface="+mn-cs"/>
              </a:rPr>
              <a:t>© 2018 American Psychiatric Association. All rights reserved. </a:t>
            </a:r>
          </a:p>
        </p:txBody>
      </p:sp>
      <p:sp>
        <p:nvSpPr>
          <p:cNvPr id="7" name="Rectangle 6"/>
          <p:cNvSpPr/>
          <p:nvPr userDrawn="1"/>
        </p:nvSpPr>
        <p:spPr>
          <a:xfrm>
            <a:off x="6517502" y="995680"/>
            <a:ext cx="2626498"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5"/>
          <p:cNvSpPr>
            <a:spLocks noGrp="1"/>
          </p:cNvSpPr>
          <p:nvPr>
            <p:ph sz="quarter" idx="13"/>
          </p:nvPr>
        </p:nvSpPr>
        <p:spPr>
          <a:xfrm>
            <a:off x="457200" y="1361440"/>
            <a:ext cx="7815262" cy="4571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2"/>
                </a:solidFill>
              </a:rPr>
              <a:pPr/>
              <a:t>‹#›</a:t>
            </a:fld>
            <a:endParaRPr lang="en-US" dirty="0">
              <a:solidFill>
                <a:schemeClr val="bg2"/>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9586" y="234743"/>
            <a:ext cx="2301054" cy="757430"/>
          </a:xfrm>
          <a:prstGeom prst="rect">
            <a:avLst/>
          </a:prstGeom>
        </p:spPr>
      </p:pic>
    </p:spTree>
    <p:extLst>
      <p:ext uri="{BB962C8B-B14F-4D97-AF65-F5344CB8AC3E}">
        <p14:creationId xmlns:p14="http://schemas.microsoft.com/office/powerpoint/2010/main" val="1739953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BC0E23C5-D37A-47D3-BC12-A0E8238599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04349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8D53BAA6-A7D9-4FB0-911D-89A39C52C1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97477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8C95"/>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C934A52D-8EF3-41D4-BA81-AA084BA64E80}" type="slidenum">
              <a:rPr lang="en-US" smtClean="0"/>
              <a:pPr/>
              <a:t>‹#›</a:t>
            </a:fld>
            <a:endParaRPr lang="en-US" dirty="0"/>
          </a:p>
        </p:txBody>
      </p:sp>
      <p:pic>
        <p:nvPicPr>
          <p:cNvPr id="5" name="Picture 4">
            <a:extLst>
              <a:ext uri="{FF2B5EF4-FFF2-40B4-BE49-F238E27FC236}">
                <a16:creationId xmlns:a16="http://schemas.microsoft.com/office/drawing/2014/main" id="{FC65E44C-6485-4223-BDDC-CB440E2322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829887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8C95"/>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E1F4DEF2-E375-4C8E-AF15-DAC5BAB6BD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91486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4" name="Picture 3">
            <a:extLst>
              <a:ext uri="{FF2B5EF4-FFF2-40B4-BE49-F238E27FC236}">
                <a16:creationId xmlns:a16="http://schemas.microsoft.com/office/drawing/2014/main" id="{A11640F1-DD95-421D-9457-439449C284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997627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4" name="Picture 3">
            <a:extLst>
              <a:ext uri="{FF2B5EF4-FFF2-40B4-BE49-F238E27FC236}">
                <a16:creationId xmlns:a16="http://schemas.microsoft.com/office/drawing/2014/main" id="{0659E859-57BA-4F15-9291-0AC7563F4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561801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008C95"/>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849908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lumMod val="7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314389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721904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148443"/>
            <a:ext cx="9144000" cy="386138"/>
          </a:xfrm>
          <a:prstGeom prst="rect">
            <a:avLst/>
          </a:prstGeom>
          <a:solidFill>
            <a:srgbClr val="0033A3"/>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a:p>
        </p:txBody>
      </p:sp>
      <p:pic>
        <p:nvPicPr>
          <p:cNvPr id="18" name="Picture 17"/>
          <p:cNvPicPr>
            <a:picLocks noChangeAspect="1"/>
          </p:cNvPicPr>
          <p:nvPr userDrawn="1"/>
        </p:nvPicPr>
        <p:blipFill>
          <a:blip r:embed="rId2"/>
          <a:stretch>
            <a:fillRect/>
          </a:stretch>
        </p:blipFill>
        <p:spPr>
          <a:xfrm>
            <a:off x="6729181" y="266699"/>
            <a:ext cx="2103359" cy="692293"/>
          </a:xfrm>
          <a:prstGeom prst="rect">
            <a:avLst/>
          </a:prstGeom>
        </p:spPr>
      </p:pic>
      <p:cxnSp>
        <p:nvCxnSpPr>
          <p:cNvPr id="19" name="Straight Connector 18"/>
          <p:cNvCxnSpPr/>
          <p:nvPr userDrawn="1"/>
        </p:nvCxnSpPr>
        <p:spPr>
          <a:xfrm>
            <a:off x="0" y="1016249"/>
            <a:ext cx="6517502"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4733039" y="6208252"/>
            <a:ext cx="3992283" cy="246221"/>
          </a:xfrm>
          <a:prstGeom prst="rect">
            <a:avLst/>
          </a:prstGeom>
          <a:noFill/>
        </p:spPr>
        <p:txBody>
          <a:bodyPr wrap="square" rtlCol="0" anchor="ctr">
            <a:spAutoFit/>
          </a:bodyPr>
          <a:lstStyle/>
          <a:p>
            <a:pPr algn="r"/>
            <a:r>
              <a:rPr lang="en-US" sz="1000" kern="1200" dirty="0">
                <a:solidFill>
                  <a:schemeClr val="bg1"/>
                </a:solidFill>
                <a:effectLst/>
                <a:latin typeface="+mn-lt"/>
                <a:ea typeface="+mn-ea"/>
                <a:cs typeface="+mn-cs"/>
              </a:rPr>
              <a:t>© 2018 American Psychiatric Association. All rights reserved. </a:t>
            </a:r>
          </a:p>
        </p:txBody>
      </p:sp>
      <p:sp>
        <p:nvSpPr>
          <p:cNvPr id="23" name="Title 1"/>
          <p:cNvSpPr>
            <a:spLocks noGrp="1"/>
          </p:cNvSpPr>
          <p:nvPr>
            <p:ph type="title" hasCustomPrompt="1"/>
          </p:nvPr>
        </p:nvSpPr>
        <p:spPr>
          <a:xfrm>
            <a:off x="457200" y="307788"/>
            <a:ext cx="6060302" cy="586541"/>
          </a:xfrm>
        </p:spPr>
        <p:txBody>
          <a:bodyPr>
            <a:normAutofit/>
          </a:bodyPr>
          <a:lstStyle>
            <a:lvl1pPr algn="l">
              <a:defRPr sz="24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457200" y="1361440"/>
            <a:ext cx="7815262"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457200" y="614913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7948072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FE862C7-747E-204F-B66E-0279FC0AC320}" type="datetime1">
              <a:rPr lang="en-US" smtClean="0"/>
              <a:t>5/15/2019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A87A4-12C9-4FAC-8D34-87D599BDC676}" type="slidenum">
              <a:rPr lang="en-US" smtClean="0"/>
              <a:pPr>
                <a:defRPr/>
              </a:pPr>
              <a:t>‹#›</a:t>
            </a:fld>
            <a:endParaRPr lang="en-US"/>
          </a:p>
        </p:txBody>
      </p:sp>
    </p:spTree>
    <p:extLst>
      <p:ext uri="{BB962C8B-B14F-4D97-AF65-F5344CB8AC3E}">
        <p14:creationId xmlns:p14="http://schemas.microsoft.com/office/powerpoint/2010/main" val="246126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F84214F6-A2B5-3548-B2CE-CE62285BABD8}" type="datetime1">
              <a:rPr lang="en-US" smtClean="0"/>
              <a:t>5/15/2019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96CBAE-49EE-473B-BD1B-BA5AE1E0C940}" type="slidenum">
              <a:rPr lang="en-US" smtClean="0"/>
              <a:pPr>
                <a:defRPr/>
              </a:pPr>
              <a:t>‹#›</a:t>
            </a:fld>
            <a:endParaRPr lang="en-US"/>
          </a:p>
        </p:txBody>
      </p:sp>
    </p:spTree>
    <p:extLst>
      <p:ext uri="{BB962C8B-B14F-4D97-AF65-F5344CB8AC3E}">
        <p14:creationId xmlns:p14="http://schemas.microsoft.com/office/powerpoint/2010/main" val="14587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308CC758-775C-C74A-A82C-E453A6C0AF6F}" type="datetime1">
              <a:rPr lang="en-US" smtClean="0"/>
              <a:t>5/15/2019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394A786-6B1B-4519-A58D-1D7B38776D65}" type="slidenum">
              <a:rPr lang="en-US" smtClean="0"/>
              <a:pPr>
                <a:defRPr/>
              </a:pPr>
              <a:t>‹#›</a:t>
            </a:fld>
            <a:endParaRPr lang="en-US"/>
          </a:p>
        </p:txBody>
      </p:sp>
    </p:spTree>
    <p:extLst>
      <p:ext uri="{BB962C8B-B14F-4D97-AF65-F5344CB8AC3E}">
        <p14:creationId xmlns:p14="http://schemas.microsoft.com/office/powerpoint/2010/main" val="146882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7575"/>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290458"/>
            <a:ext cx="6858000" cy="443204"/>
          </a:xfrm>
        </p:spPr>
        <p:txBody>
          <a:bodyPr/>
          <a:lstStyle>
            <a:lvl1pPr marL="0" indent="0" algn="ctr">
              <a:buNone/>
              <a:defRPr sz="1800">
                <a:solidFill>
                  <a:schemeClr val="bg1"/>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9DD27EC1-1050-4502-A7AF-EDD54AA4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2460" y="150471"/>
            <a:ext cx="5369803" cy="2858947"/>
          </a:xfrm>
          <a:prstGeom prst="rect">
            <a:avLst/>
          </a:prstGeom>
        </p:spPr>
      </p:pic>
    </p:spTree>
    <p:extLst>
      <p:ext uri="{BB962C8B-B14F-4D97-AF65-F5344CB8AC3E}">
        <p14:creationId xmlns:p14="http://schemas.microsoft.com/office/powerpoint/2010/main" val="195935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7575"/>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290458"/>
            <a:ext cx="6858000" cy="443204"/>
          </a:xfrm>
        </p:spPr>
        <p:txBody>
          <a:bodyPr/>
          <a:lstStyle>
            <a:lvl1pPr marL="0" indent="0" algn="ctr">
              <a:buNone/>
              <a:defRPr sz="1800">
                <a:solidFill>
                  <a:schemeClr val="bg1"/>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9DD27EC1-1050-4502-A7AF-EDD54AA4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274" y="0"/>
            <a:ext cx="5315452" cy="2830010"/>
          </a:xfrm>
          <a:prstGeom prst="rect">
            <a:avLst/>
          </a:prstGeom>
        </p:spPr>
      </p:pic>
      <p:sp>
        <p:nvSpPr>
          <p:cNvPr id="9" name="Rectangle 8">
            <a:extLst>
              <a:ext uri="{FF2B5EF4-FFF2-40B4-BE49-F238E27FC236}">
                <a16:creationId xmlns:a16="http://schemas.microsoft.com/office/drawing/2014/main" id="{7E5FC3EC-6B46-4D83-957F-6FFECAF3870D}"/>
              </a:ext>
            </a:extLst>
          </p:cNvPr>
          <p:cNvSpPr/>
          <p:nvPr userDrawn="1"/>
        </p:nvSpPr>
        <p:spPr>
          <a:xfrm>
            <a:off x="0" y="3442051"/>
            <a:ext cx="9144000" cy="2719873"/>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02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slideLayout" Target="../slideLayouts/slideLayout48.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147176"/>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2132548080"/>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60" r:id="rId6"/>
    <p:sldLayoutId id="2147483661" r:id="rId7"/>
  </p:sldLayoutIdLst>
  <p:hf hdr="0" ftr="0" dt="0"/>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58248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txStyles>
    <p:titleStyle>
      <a:lvl1pPr algn="l" defTabSz="685766"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24"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tiff"/><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3F74-FCB9-3640-98E7-BA00DF4388C9}"/>
              </a:ext>
            </a:extLst>
          </p:cNvPr>
          <p:cNvSpPr>
            <a:spLocks noGrp="1"/>
          </p:cNvSpPr>
          <p:nvPr>
            <p:ph type="title"/>
          </p:nvPr>
        </p:nvSpPr>
        <p:spPr/>
        <p:txBody>
          <a:bodyPr/>
          <a:lstStyle/>
          <a:p>
            <a:r>
              <a:rPr lang="en-US" b="1" dirty="0"/>
              <a:t>Assessing Leadership Opportunities</a:t>
            </a:r>
          </a:p>
        </p:txBody>
      </p:sp>
      <p:sp>
        <p:nvSpPr>
          <p:cNvPr id="3" name="Subtitle 2">
            <a:extLst>
              <a:ext uri="{FF2B5EF4-FFF2-40B4-BE49-F238E27FC236}">
                <a16:creationId xmlns:a16="http://schemas.microsoft.com/office/drawing/2014/main" id="{0E5FEEEE-FD74-8F46-8A40-E352106C410C}"/>
              </a:ext>
            </a:extLst>
          </p:cNvPr>
          <p:cNvSpPr>
            <a:spLocks noGrp="1"/>
          </p:cNvSpPr>
          <p:nvPr>
            <p:ph type="subTitle" idx="1"/>
          </p:nvPr>
        </p:nvSpPr>
        <p:spPr/>
        <p:txBody>
          <a:bodyPr>
            <a:normAutofit/>
          </a:bodyPr>
          <a:lstStyle/>
          <a:p>
            <a:r>
              <a:rPr lang="en-US" dirty="0"/>
              <a:t>– A Workshop for Residents, Fellows and Early Career Psychiatrists</a:t>
            </a:r>
          </a:p>
        </p:txBody>
      </p:sp>
      <p:sp>
        <p:nvSpPr>
          <p:cNvPr id="4" name="Text Placeholder 3">
            <a:extLst>
              <a:ext uri="{FF2B5EF4-FFF2-40B4-BE49-F238E27FC236}">
                <a16:creationId xmlns:a16="http://schemas.microsoft.com/office/drawing/2014/main" id="{D2F60C4F-98E5-4641-AE6C-8FD4DDD83B2D}"/>
              </a:ext>
            </a:extLst>
          </p:cNvPr>
          <p:cNvSpPr>
            <a:spLocks noGrp="1"/>
          </p:cNvSpPr>
          <p:nvPr>
            <p:ph type="body" idx="10"/>
          </p:nvPr>
        </p:nvSpPr>
        <p:spPr/>
        <p:txBody>
          <a:bodyPr>
            <a:normAutofit/>
          </a:bodyPr>
          <a:lstStyle/>
          <a:p>
            <a:r>
              <a:rPr lang="en-US" sz="1800" dirty="0"/>
              <a:t>Victor Buwalda, Luming Li, James Rachal, Manish Sapra, Tobias Wasser</a:t>
            </a:r>
          </a:p>
        </p:txBody>
      </p:sp>
    </p:spTree>
    <p:extLst>
      <p:ext uri="{BB962C8B-B14F-4D97-AF65-F5344CB8AC3E}">
        <p14:creationId xmlns:p14="http://schemas.microsoft.com/office/powerpoint/2010/main" val="394619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C583-CEAB-A642-93BB-21FD44F6D55E}"/>
              </a:ext>
            </a:extLst>
          </p:cNvPr>
          <p:cNvSpPr>
            <a:spLocks noGrp="1"/>
          </p:cNvSpPr>
          <p:nvPr>
            <p:ph type="title"/>
          </p:nvPr>
        </p:nvSpPr>
        <p:spPr/>
        <p:txBody>
          <a:bodyPr/>
          <a:lstStyle/>
          <a:p>
            <a:r>
              <a:rPr lang="en-US" dirty="0"/>
              <a:t>Job considerations</a:t>
            </a:r>
          </a:p>
        </p:txBody>
      </p:sp>
      <p:graphicFrame>
        <p:nvGraphicFramePr>
          <p:cNvPr id="4" name="Content Placeholder 3">
            <a:extLst>
              <a:ext uri="{FF2B5EF4-FFF2-40B4-BE49-F238E27FC236}">
                <a16:creationId xmlns:a16="http://schemas.microsoft.com/office/drawing/2014/main" id="{539AE3E8-EA52-D443-82E9-AC169CEB319A}"/>
              </a:ext>
            </a:extLst>
          </p:cNvPr>
          <p:cNvGraphicFramePr>
            <a:graphicFrameLocks noGrp="1"/>
          </p:cNvGraphicFramePr>
          <p:nvPr>
            <p:ph sz="quarter" idx="13"/>
            <p:extLst>
              <p:ext uri="{D42A27DB-BD31-4B8C-83A1-F6EECF244321}">
                <p14:modId xmlns:p14="http://schemas.microsoft.com/office/powerpoint/2010/main" val="310017524"/>
              </p:ext>
            </p:extLst>
          </p:nvPr>
        </p:nvGraphicFramePr>
        <p:xfrm>
          <a:off x="457200" y="1361440"/>
          <a:ext cx="781526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70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5599-B0A5-FE40-B960-3BB7EDDD41B7}"/>
              </a:ext>
            </a:extLst>
          </p:cNvPr>
          <p:cNvSpPr>
            <a:spLocks noGrp="1"/>
          </p:cNvSpPr>
          <p:nvPr>
            <p:ph type="title"/>
          </p:nvPr>
        </p:nvSpPr>
        <p:spPr/>
        <p:txBody>
          <a:bodyPr/>
          <a:lstStyle/>
          <a:p>
            <a:r>
              <a:rPr lang="en-US" dirty="0"/>
              <a:t>Drive</a:t>
            </a:r>
          </a:p>
        </p:txBody>
      </p:sp>
      <p:pic>
        <p:nvPicPr>
          <p:cNvPr id="4" name="Content Placeholder 3">
            <a:extLst>
              <a:ext uri="{FF2B5EF4-FFF2-40B4-BE49-F238E27FC236}">
                <a16:creationId xmlns:a16="http://schemas.microsoft.com/office/drawing/2014/main" id="{006F32F6-27F1-8D44-9415-81FF9419808C}"/>
              </a:ext>
            </a:extLst>
          </p:cNvPr>
          <p:cNvPicPr>
            <a:picLocks noGrp="1" noChangeAspect="1"/>
          </p:cNvPicPr>
          <p:nvPr>
            <p:ph sz="quarter" idx="13"/>
          </p:nvPr>
        </p:nvPicPr>
        <p:blipFill>
          <a:blip r:embed="rId2"/>
          <a:stretch>
            <a:fillRect/>
          </a:stretch>
        </p:blipFill>
        <p:spPr>
          <a:xfrm>
            <a:off x="1665496" y="1362075"/>
            <a:ext cx="5398671" cy="4572000"/>
          </a:xfrm>
          <a:prstGeom prst="rect">
            <a:avLst/>
          </a:prstGeom>
        </p:spPr>
      </p:pic>
    </p:spTree>
    <p:extLst>
      <p:ext uri="{BB962C8B-B14F-4D97-AF65-F5344CB8AC3E}">
        <p14:creationId xmlns:p14="http://schemas.microsoft.com/office/powerpoint/2010/main" val="323026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ECED-61B7-F944-8585-54F6F7B99EAE}"/>
              </a:ext>
            </a:extLst>
          </p:cNvPr>
          <p:cNvSpPr>
            <a:spLocks noGrp="1"/>
          </p:cNvSpPr>
          <p:nvPr>
            <p:ph type="title"/>
          </p:nvPr>
        </p:nvSpPr>
        <p:spPr/>
        <p:txBody>
          <a:bodyPr/>
          <a:lstStyle/>
          <a:p>
            <a:r>
              <a:rPr lang="en-US" dirty="0"/>
              <a:t>Bait &amp; Switch</a:t>
            </a:r>
          </a:p>
        </p:txBody>
      </p:sp>
      <p:pic>
        <p:nvPicPr>
          <p:cNvPr id="5" name="Content Placeholder 4">
            <a:extLst>
              <a:ext uri="{FF2B5EF4-FFF2-40B4-BE49-F238E27FC236}">
                <a16:creationId xmlns:a16="http://schemas.microsoft.com/office/drawing/2014/main" id="{05C7487E-F8AC-7740-B69B-2E7EFCDC0516}"/>
              </a:ext>
            </a:extLst>
          </p:cNvPr>
          <p:cNvPicPr>
            <a:picLocks noGrp="1" noChangeAspect="1"/>
          </p:cNvPicPr>
          <p:nvPr>
            <p:ph sz="quarter" idx="13"/>
          </p:nvPr>
        </p:nvPicPr>
        <p:blipFill>
          <a:blip r:embed="rId2"/>
          <a:stretch>
            <a:fillRect/>
          </a:stretch>
        </p:blipFill>
        <p:spPr>
          <a:xfrm>
            <a:off x="1673634" y="1410530"/>
            <a:ext cx="5796732" cy="4444161"/>
          </a:xfrm>
          <a:prstGeom prst="rect">
            <a:avLst/>
          </a:prstGeom>
        </p:spPr>
      </p:pic>
    </p:spTree>
    <p:extLst>
      <p:ext uri="{BB962C8B-B14F-4D97-AF65-F5344CB8AC3E}">
        <p14:creationId xmlns:p14="http://schemas.microsoft.com/office/powerpoint/2010/main" val="158393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81F0-4C14-4243-867E-5E1FB9825BBF}"/>
              </a:ext>
            </a:extLst>
          </p:cNvPr>
          <p:cNvSpPr>
            <a:spLocks noGrp="1"/>
          </p:cNvSpPr>
          <p:nvPr>
            <p:ph type="title"/>
          </p:nvPr>
        </p:nvSpPr>
        <p:spPr/>
        <p:txBody>
          <a:bodyPr/>
          <a:lstStyle/>
          <a:p>
            <a:r>
              <a:rPr lang="en-US" dirty="0"/>
              <a:t>Identifiable Gems</a:t>
            </a:r>
          </a:p>
        </p:txBody>
      </p:sp>
      <p:graphicFrame>
        <p:nvGraphicFramePr>
          <p:cNvPr id="4" name="Content Placeholder 3">
            <a:extLst>
              <a:ext uri="{FF2B5EF4-FFF2-40B4-BE49-F238E27FC236}">
                <a16:creationId xmlns:a16="http://schemas.microsoft.com/office/drawing/2014/main" id="{CC720411-3862-B04F-B4F9-DF02E8694359}"/>
              </a:ext>
            </a:extLst>
          </p:cNvPr>
          <p:cNvGraphicFramePr>
            <a:graphicFrameLocks noGrp="1"/>
          </p:cNvGraphicFramePr>
          <p:nvPr>
            <p:ph sz="quarter" idx="13"/>
            <p:extLst>
              <p:ext uri="{D42A27DB-BD31-4B8C-83A1-F6EECF244321}">
                <p14:modId xmlns:p14="http://schemas.microsoft.com/office/powerpoint/2010/main" val="571638088"/>
              </p:ext>
            </p:extLst>
          </p:nvPr>
        </p:nvGraphicFramePr>
        <p:xfrm>
          <a:off x="457200" y="1361440"/>
          <a:ext cx="7815262"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A035850-2D6E-CD47-BC67-BB7A62DC45D9}"/>
              </a:ext>
            </a:extLst>
          </p:cNvPr>
          <p:cNvSpPr txBox="1"/>
          <p:nvPr/>
        </p:nvSpPr>
        <p:spPr>
          <a:xfrm>
            <a:off x="3529727" y="3253933"/>
            <a:ext cx="1647183" cy="646331"/>
          </a:xfrm>
          <a:prstGeom prst="rect">
            <a:avLst/>
          </a:prstGeom>
          <a:noFill/>
        </p:spPr>
        <p:txBody>
          <a:bodyPr wrap="square" rtlCol="0">
            <a:spAutoFit/>
          </a:bodyPr>
          <a:lstStyle/>
          <a:p>
            <a:r>
              <a:rPr lang="en-US" sz="3600" dirty="0">
                <a:solidFill>
                  <a:schemeClr val="bg1"/>
                </a:solidFill>
                <a:highlight>
                  <a:srgbClr val="0033A2"/>
                </a:highlight>
              </a:rPr>
              <a:t>Balance</a:t>
            </a:r>
          </a:p>
        </p:txBody>
      </p:sp>
    </p:spTree>
    <p:extLst>
      <p:ext uri="{BB962C8B-B14F-4D97-AF65-F5344CB8AC3E}">
        <p14:creationId xmlns:p14="http://schemas.microsoft.com/office/powerpoint/2010/main" val="13647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74A8-0C05-B94C-BD1E-4B712571C2AB}"/>
              </a:ext>
            </a:extLst>
          </p:cNvPr>
          <p:cNvSpPr>
            <a:spLocks noGrp="1"/>
          </p:cNvSpPr>
          <p:nvPr>
            <p:ph type="title"/>
          </p:nvPr>
        </p:nvSpPr>
        <p:spPr/>
        <p:txBody>
          <a:bodyPr/>
          <a:lstStyle/>
          <a:p>
            <a:r>
              <a:rPr lang="en-US" dirty="0"/>
              <a:t>High Paying Jobs ($$$) &amp; Potential pitfalls</a:t>
            </a:r>
          </a:p>
        </p:txBody>
      </p:sp>
      <p:graphicFrame>
        <p:nvGraphicFramePr>
          <p:cNvPr id="4" name="Content Placeholder 3">
            <a:extLst>
              <a:ext uri="{FF2B5EF4-FFF2-40B4-BE49-F238E27FC236}">
                <a16:creationId xmlns:a16="http://schemas.microsoft.com/office/drawing/2014/main" id="{0FD74616-0F18-2C4A-9471-47C1C7786314}"/>
              </a:ext>
            </a:extLst>
          </p:cNvPr>
          <p:cNvGraphicFramePr>
            <a:graphicFrameLocks noGrp="1"/>
          </p:cNvGraphicFramePr>
          <p:nvPr>
            <p:ph sz="quarter" idx="13"/>
            <p:extLst>
              <p:ext uri="{D42A27DB-BD31-4B8C-83A1-F6EECF244321}">
                <p14:modId xmlns:p14="http://schemas.microsoft.com/office/powerpoint/2010/main" val="911575052"/>
              </p:ext>
            </p:extLst>
          </p:nvPr>
        </p:nvGraphicFramePr>
        <p:xfrm>
          <a:off x="457200" y="1361441"/>
          <a:ext cx="7815262" cy="174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5BED8EB-6770-0A42-9AE7-750ED84DF375}"/>
              </a:ext>
            </a:extLst>
          </p:cNvPr>
          <p:cNvSpPr txBox="1"/>
          <p:nvPr/>
        </p:nvSpPr>
        <p:spPr>
          <a:xfrm>
            <a:off x="1294228" y="3749040"/>
            <a:ext cx="6240615" cy="461665"/>
          </a:xfrm>
          <a:prstGeom prst="rect">
            <a:avLst/>
          </a:prstGeom>
          <a:noFill/>
        </p:spPr>
        <p:txBody>
          <a:bodyPr wrap="square" rtlCol="0">
            <a:spAutoFit/>
          </a:bodyPr>
          <a:lstStyle/>
          <a:p>
            <a:pPr algn="ctr"/>
            <a:r>
              <a:rPr lang="en-US" sz="2400" b="1" dirty="0">
                <a:solidFill>
                  <a:schemeClr val="tx2">
                    <a:lumMod val="60000"/>
                    <a:lumOff val="40000"/>
                  </a:schemeClr>
                </a:solidFill>
              </a:rPr>
              <a:t>Fancy Leadership Titles ≠ Career Development</a:t>
            </a:r>
          </a:p>
        </p:txBody>
      </p:sp>
      <p:sp>
        <p:nvSpPr>
          <p:cNvPr id="6" name="TextBox 5">
            <a:extLst>
              <a:ext uri="{FF2B5EF4-FFF2-40B4-BE49-F238E27FC236}">
                <a16:creationId xmlns:a16="http://schemas.microsoft.com/office/drawing/2014/main" id="{AABE73D0-08C6-7C4B-A253-1CD10B56C219}"/>
              </a:ext>
            </a:extLst>
          </p:cNvPr>
          <p:cNvSpPr txBox="1"/>
          <p:nvPr/>
        </p:nvSpPr>
        <p:spPr>
          <a:xfrm>
            <a:off x="2845987" y="4296230"/>
            <a:ext cx="3137096" cy="1200329"/>
          </a:xfrm>
          <a:prstGeom prst="rect">
            <a:avLst/>
          </a:prstGeom>
          <a:noFill/>
        </p:spPr>
        <p:txBody>
          <a:bodyPr wrap="square" rtlCol="0">
            <a:spAutoFit/>
          </a:bodyPr>
          <a:lstStyle/>
          <a:p>
            <a:pPr algn="ctr"/>
            <a:r>
              <a:rPr lang="en-US" sz="2400" b="1" dirty="0"/>
              <a:t>TITLES are free. </a:t>
            </a:r>
            <a:r>
              <a:rPr lang="en-US" sz="2400" b="1" dirty="0">
                <a:solidFill>
                  <a:srgbClr val="003399"/>
                </a:solidFill>
              </a:rPr>
              <a:t>INVESTMENT in career development is not.</a:t>
            </a:r>
          </a:p>
        </p:txBody>
      </p:sp>
    </p:spTree>
    <p:extLst>
      <p:ext uri="{BB962C8B-B14F-4D97-AF65-F5344CB8AC3E}">
        <p14:creationId xmlns:p14="http://schemas.microsoft.com/office/powerpoint/2010/main" val="20711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1ADB-D6F2-834F-A8EB-245AF1F5BB92}"/>
              </a:ext>
            </a:extLst>
          </p:cNvPr>
          <p:cNvSpPr>
            <a:spLocks noGrp="1"/>
          </p:cNvSpPr>
          <p:nvPr>
            <p:ph type="title"/>
          </p:nvPr>
        </p:nvSpPr>
        <p:spPr/>
        <p:txBody>
          <a:bodyPr/>
          <a:lstStyle/>
          <a:p>
            <a:r>
              <a:rPr lang="en-US" dirty="0"/>
              <a:t>Jackpot</a:t>
            </a:r>
          </a:p>
        </p:txBody>
      </p:sp>
      <p:graphicFrame>
        <p:nvGraphicFramePr>
          <p:cNvPr id="4" name="Content Placeholder 3">
            <a:extLst>
              <a:ext uri="{FF2B5EF4-FFF2-40B4-BE49-F238E27FC236}">
                <a16:creationId xmlns:a16="http://schemas.microsoft.com/office/drawing/2014/main" id="{AD1F1BCB-7067-3445-8A2A-E6F59E5A124B}"/>
              </a:ext>
            </a:extLst>
          </p:cNvPr>
          <p:cNvGraphicFramePr>
            <a:graphicFrameLocks noGrp="1"/>
          </p:cNvGraphicFramePr>
          <p:nvPr>
            <p:ph sz="quarter" idx="13"/>
            <p:extLst>
              <p:ext uri="{D42A27DB-BD31-4B8C-83A1-F6EECF244321}">
                <p14:modId xmlns:p14="http://schemas.microsoft.com/office/powerpoint/2010/main" val="1583632507"/>
              </p:ext>
            </p:extLst>
          </p:nvPr>
        </p:nvGraphicFramePr>
        <p:xfrm>
          <a:off x="1000400" y="1159990"/>
          <a:ext cx="7143200" cy="1889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A64B35E-ADF3-9C4C-8F22-705C113D7B66}"/>
              </a:ext>
            </a:extLst>
          </p:cNvPr>
          <p:cNvPicPr>
            <a:picLocks noChangeAspect="1"/>
          </p:cNvPicPr>
          <p:nvPr/>
        </p:nvPicPr>
        <p:blipFill>
          <a:blip r:embed="rId7"/>
          <a:stretch>
            <a:fillRect/>
          </a:stretch>
        </p:blipFill>
        <p:spPr>
          <a:xfrm>
            <a:off x="2514600" y="3049173"/>
            <a:ext cx="4114800" cy="3086100"/>
          </a:xfrm>
          <a:prstGeom prst="rect">
            <a:avLst/>
          </a:prstGeom>
        </p:spPr>
      </p:pic>
    </p:spTree>
    <p:extLst>
      <p:ext uri="{BB962C8B-B14F-4D97-AF65-F5344CB8AC3E}">
        <p14:creationId xmlns:p14="http://schemas.microsoft.com/office/powerpoint/2010/main" val="30873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E68E3-373B-5A42-BD6C-F65C20E62E81}"/>
              </a:ext>
            </a:extLst>
          </p:cNvPr>
          <p:cNvSpPr>
            <a:spLocks noGrp="1"/>
          </p:cNvSpPr>
          <p:nvPr>
            <p:ph type="title"/>
          </p:nvPr>
        </p:nvSpPr>
        <p:spPr/>
        <p:txBody>
          <a:bodyPr>
            <a:normAutofit/>
          </a:bodyPr>
          <a:lstStyle/>
          <a:p>
            <a:r>
              <a:rPr lang="en-US" b="1" dirty="0"/>
              <a:t>Relevant variables and metrics to consider</a:t>
            </a:r>
            <a:endParaRPr lang="en-US" dirty="0"/>
          </a:p>
        </p:txBody>
      </p:sp>
      <p:sp>
        <p:nvSpPr>
          <p:cNvPr id="2" name="Rectangle 1">
            <a:extLst>
              <a:ext uri="{FF2B5EF4-FFF2-40B4-BE49-F238E27FC236}">
                <a16:creationId xmlns:a16="http://schemas.microsoft.com/office/drawing/2014/main" id="{8D1F8FA3-D9D6-4501-9FBE-DEADD5082E2D}"/>
              </a:ext>
            </a:extLst>
          </p:cNvPr>
          <p:cNvSpPr/>
          <p:nvPr/>
        </p:nvSpPr>
        <p:spPr>
          <a:xfrm>
            <a:off x="870854" y="5634182"/>
            <a:ext cx="4572000" cy="369332"/>
          </a:xfrm>
          <a:prstGeom prst="rect">
            <a:avLst/>
          </a:prstGeom>
        </p:spPr>
        <p:txBody>
          <a:bodyPr>
            <a:spAutoFit/>
          </a:bodyPr>
          <a:lstStyle/>
          <a:p>
            <a:r>
              <a:rPr lang="en-US" dirty="0"/>
              <a:t>Tobias Wasser, MD</a:t>
            </a:r>
          </a:p>
        </p:txBody>
      </p:sp>
    </p:spTree>
    <p:extLst>
      <p:ext uri="{BB962C8B-B14F-4D97-AF65-F5344CB8AC3E}">
        <p14:creationId xmlns:p14="http://schemas.microsoft.com/office/powerpoint/2010/main" val="133336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8E37-754C-4246-BE27-519CC289FBF1}"/>
              </a:ext>
            </a:extLst>
          </p:cNvPr>
          <p:cNvSpPr>
            <a:spLocks noGrp="1"/>
          </p:cNvSpPr>
          <p:nvPr>
            <p:ph type="title"/>
          </p:nvPr>
        </p:nvSpPr>
        <p:spPr/>
        <p:txBody>
          <a:bodyPr/>
          <a:lstStyle/>
          <a:p>
            <a:r>
              <a:rPr lang="en-US" dirty="0"/>
              <a:t>Variables to consider</a:t>
            </a:r>
          </a:p>
        </p:txBody>
      </p:sp>
      <p:sp>
        <p:nvSpPr>
          <p:cNvPr id="3" name="Content Placeholder 2">
            <a:extLst>
              <a:ext uri="{FF2B5EF4-FFF2-40B4-BE49-F238E27FC236}">
                <a16:creationId xmlns:a16="http://schemas.microsoft.com/office/drawing/2014/main" id="{FC551EC1-AB60-4312-92DD-17E8EF8489F4}"/>
              </a:ext>
            </a:extLst>
          </p:cNvPr>
          <p:cNvSpPr>
            <a:spLocks noGrp="1"/>
          </p:cNvSpPr>
          <p:nvPr>
            <p:ph sz="quarter" idx="13"/>
          </p:nvPr>
        </p:nvSpPr>
        <p:spPr/>
        <p:txBody>
          <a:bodyPr>
            <a:normAutofit lnSpcReduction="10000"/>
          </a:bodyPr>
          <a:lstStyle/>
          <a:p>
            <a:r>
              <a:rPr lang="en-US" dirty="0"/>
              <a:t>Clinical vs. Admin time</a:t>
            </a:r>
          </a:p>
          <a:p>
            <a:r>
              <a:rPr lang="en-US" dirty="0"/>
              <a:t>Salary</a:t>
            </a:r>
          </a:p>
          <a:p>
            <a:r>
              <a:rPr lang="en-US" dirty="0"/>
              <a:t>Bonus/performance/productivity measures (e.g. RVU’s)</a:t>
            </a:r>
          </a:p>
          <a:p>
            <a:r>
              <a:rPr lang="en-US" dirty="0"/>
              <a:t>Loan repayment</a:t>
            </a:r>
          </a:p>
          <a:p>
            <a:r>
              <a:rPr lang="en-US" dirty="0"/>
              <a:t>Typical schedule</a:t>
            </a:r>
          </a:p>
          <a:p>
            <a:r>
              <a:rPr lang="en-US" dirty="0"/>
              <a:t>On-call (frequency, additional funding, coverage)</a:t>
            </a:r>
          </a:p>
          <a:p>
            <a:r>
              <a:rPr lang="en-US" dirty="0"/>
              <a:t>Vacation time (arranging coverage)</a:t>
            </a:r>
          </a:p>
          <a:p>
            <a:r>
              <a:rPr lang="en-US" dirty="0"/>
              <a:t>Benefits (health, dental, disability, retirement, relocation costs)</a:t>
            </a:r>
          </a:p>
          <a:p>
            <a:r>
              <a:rPr lang="en-US" dirty="0"/>
              <a:t>CME (time, funding)</a:t>
            </a:r>
          </a:p>
          <a:p>
            <a:r>
              <a:rPr lang="en-US" dirty="0"/>
              <a:t>Professional development and advancement opportunities</a:t>
            </a:r>
          </a:p>
          <a:p>
            <a:r>
              <a:rPr lang="en-US" dirty="0"/>
              <a:t>Committee involvement and meeting times/requirements</a:t>
            </a:r>
          </a:p>
          <a:p>
            <a:r>
              <a:rPr lang="en-US" dirty="0"/>
              <a:t>Supervision (as supervisor or supervisee)</a:t>
            </a:r>
          </a:p>
          <a:p>
            <a:endParaRPr lang="en-US" dirty="0"/>
          </a:p>
        </p:txBody>
      </p:sp>
    </p:spTree>
    <p:extLst>
      <p:ext uri="{BB962C8B-B14F-4D97-AF65-F5344CB8AC3E}">
        <p14:creationId xmlns:p14="http://schemas.microsoft.com/office/powerpoint/2010/main" val="410908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8A8A-714C-43D3-B490-531D75AE7669}"/>
              </a:ext>
            </a:extLst>
          </p:cNvPr>
          <p:cNvSpPr>
            <a:spLocks noGrp="1"/>
          </p:cNvSpPr>
          <p:nvPr>
            <p:ph type="title"/>
          </p:nvPr>
        </p:nvSpPr>
        <p:spPr/>
        <p:txBody>
          <a:bodyPr/>
          <a:lstStyle/>
          <a:p>
            <a:r>
              <a:rPr lang="en-US" dirty="0"/>
              <a:t>What’s in a name?</a:t>
            </a:r>
          </a:p>
        </p:txBody>
      </p:sp>
      <p:sp>
        <p:nvSpPr>
          <p:cNvPr id="3" name="Content Placeholder 2">
            <a:extLst>
              <a:ext uri="{FF2B5EF4-FFF2-40B4-BE49-F238E27FC236}">
                <a16:creationId xmlns:a16="http://schemas.microsoft.com/office/drawing/2014/main" id="{0C0104A2-EB65-4422-B1EE-9CB8E0E0AD62}"/>
              </a:ext>
            </a:extLst>
          </p:cNvPr>
          <p:cNvSpPr>
            <a:spLocks noGrp="1"/>
          </p:cNvSpPr>
          <p:nvPr>
            <p:ph sz="quarter" idx="13"/>
          </p:nvPr>
        </p:nvSpPr>
        <p:spPr/>
        <p:txBody>
          <a:bodyPr/>
          <a:lstStyle/>
          <a:p>
            <a:r>
              <a:rPr lang="en-US" dirty="0"/>
              <a:t>Assistant vs. Associate vs. Deputy – is there a difference?</a:t>
            </a:r>
          </a:p>
          <a:p>
            <a:endParaRPr lang="en-US" dirty="0"/>
          </a:p>
          <a:p>
            <a:r>
              <a:rPr lang="en-US" dirty="0"/>
              <a:t>Medical Director – who are you directing?</a:t>
            </a:r>
          </a:p>
          <a:p>
            <a:endParaRPr lang="en-US" dirty="0"/>
          </a:p>
          <a:p>
            <a:r>
              <a:rPr lang="en-US" dirty="0"/>
              <a:t>The big C’s – Chair, Chief, CMO, CMIO, CQO</a:t>
            </a:r>
          </a:p>
          <a:p>
            <a:endParaRPr lang="en-US" dirty="0"/>
          </a:p>
          <a:p>
            <a:r>
              <a:rPr lang="en-US" dirty="0"/>
              <a:t>Senior VP for Medical Affairs</a:t>
            </a:r>
          </a:p>
          <a:p>
            <a:endParaRPr lang="en-US" dirty="0"/>
          </a:p>
        </p:txBody>
      </p:sp>
    </p:spTree>
    <p:extLst>
      <p:ext uri="{BB962C8B-B14F-4D97-AF65-F5344CB8AC3E}">
        <p14:creationId xmlns:p14="http://schemas.microsoft.com/office/powerpoint/2010/main" val="475034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2945-A153-483F-9256-B749B3FD9804}"/>
              </a:ext>
            </a:extLst>
          </p:cNvPr>
          <p:cNvSpPr>
            <a:spLocks noGrp="1"/>
          </p:cNvSpPr>
          <p:nvPr>
            <p:ph type="title"/>
          </p:nvPr>
        </p:nvSpPr>
        <p:spPr/>
        <p:txBody>
          <a:bodyPr/>
          <a:lstStyle/>
          <a:p>
            <a:r>
              <a:rPr lang="en-US" dirty="0"/>
              <a:t>compensation</a:t>
            </a:r>
          </a:p>
        </p:txBody>
      </p:sp>
      <p:pic>
        <p:nvPicPr>
          <p:cNvPr id="4" name="Content Placeholder 6">
            <a:extLst>
              <a:ext uri="{FF2B5EF4-FFF2-40B4-BE49-F238E27FC236}">
                <a16:creationId xmlns:a16="http://schemas.microsoft.com/office/drawing/2014/main" id="{2BFBF7AE-60E8-4623-9D06-C27E8848841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9206" y="1543050"/>
            <a:ext cx="6191250" cy="4210050"/>
          </a:xfrm>
        </p:spPr>
      </p:pic>
    </p:spTree>
    <p:extLst>
      <p:ext uri="{BB962C8B-B14F-4D97-AF65-F5344CB8AC3E}">
        <p14:creationId xmlns:p14="http://schemas.microsoft.com/office/powerpoint/2010/main" val="327324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B525-324A-4A1C-B040-D2508FBD14D4}"/>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DF5ADFB9-F0B4-4F59-802B-6B37D5E9D7F8}"/>
              </a:ext>
            </a:extLst>
          </p:cNvPr>
          <p:cNvSpPr>
            <a:spLocks noGrp="1"/>
          </p:cNvSpPr>
          <p:nvPr>
            <p:ph sz="quarter" idx="13"/>
          </p:nvPr>
        </p:nvSpPr>
        <p:spPr/>
        <p:txBody>
          <a:bodyPr/>
          <a:lstStyle/>
          <a:p>
            <a:r>
              <a:rPr lang="en-US" dirty="0"/>
              <a:t>The presenters have no relevant conflicts of interest to disclose</a:t>
            </a:r>
          </a:p>
        </p:txBody>
      </p:sp>
    </p:spTree>
    <p:extLst>
      <p:ext uri="{BB962C8B-B14F-4D97-AF65-F5344CB8AC3E}">
        <p14:creationId xmlns:p14="http://schemas.microsoft.com/office/powerpoint/2010/main" val="3738562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FB93-44C9-44EC-916C-E37C9879F1AB}"/>
              </a:ext>
            </a:extLst>
          </p:cNvPr>
          <p:cNvSpPr>
            <a:spLocks noGrp="1"/>
          </p:cNvSpPr>
          <p:nvPr>
            <p:ph type="title"/>
          </p:nvPr>
        </p:nvSpPr>
        <p:spPr/>
        <p:txBody>
          <a:bodyPr/>
          <a:lstStyle/>
          <a:p>
            <a:r>
              <a:rPr lang="en-US" dirty="0"/>
              <a:t>Compensation trends</a:t>
            </a:r>
          </a:p>
        </p:txBody>
      </p:sp>
      <p:pic>
        <p:nvPicPr>
          <p:cNvPr id="4" name="Content Placeholder 4">
            <a:extLst>
              <a:ext uri="{FF2B5EF4-FFF2-40B4-BE49-F238E27FC236}">
                <a16:creationId xmlns:a16="http://schemas.microsoft.com/office/drawing/2014/main" id="{9323885A-7585-493B-8B2C-FC3D4A07BCE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9206" y="1543050"/>
            <a:ext cx="6191250" cy="4210050"/>
          </a:xfrm>
        </p:spPr>
      </p:pic>
    </p:spTree>
    <p:extLst>
      <p:ext uri="{BB962C8B-B14F-4D97-AF65-F5344CB8AC3E}">
        <p14:creationId xmlns:p14="http://schemas.microsoft.com/office/powerpoint/2010/main" val="400148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F325-3DED-4A0F-8221-FEB2F5F6E3FD}"/>
              </a:ext>
            </a:extLst>
          </p:cNvPr>
          <p:cNvSpPr>
            <a:spLocks noGrp="1"/>
          </p:cNvSpPr>
          <p:nvPr>
            <p:ph type="title"/>
          </p:nvPr>
        </p:nvSpPr>
        <p:spPr>
          <a:xfrm>
            <a:off x="457200" y="307788"/>
            <a:ext cx="6060302" cy="586541"/>
          </a:xfrm>
        </p:spPr>
        <p:txBody>
          <a:bodyPr/>
          <a:lstStyle/>
          <a:p>
            <a:r>
              <a:rPr lang="en-US" dirty="0"/>
              <a:t>Practice setting variation</a:t>
            </a:r>
          </a:p>
        </p:txBody>
      </p:sp>
      <p:pic>
        <p:nvPicPr>
          <p:cNvPr id="4" name="Picture 25" descr="Slide 5">
            <a:extLst>
              <a:ext uri="{FF2B5EF4-FFF2-40B4-BE49-F238E27FC236}">
                <a16:creationId xmlns:a16="http://schemas.microsoft.com/office/drawing/2014/main" id="{ABBE62BA-2466-49A7-AD55-57B3760C7897}"/>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93019" y="1557337"/>
            <a:ext cx="614362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8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7344-462B-4630-94C1-64A02E6DAA13}"/>
              </a:ext>
            </a:extLst>
          </p:cNvPr>
          <p:cNvSpPr>
            <a:spLocks noGrp="1"/>
          </p:cNvSpPr>
          <p:nvPr>
            <p:ph type="title"/>
          </p:nvPr>
        </p:nvSpPr>
        <p:spPr/>
        <p:txBody>
          <a:bodyPr/>
          <a:lstStyle/>
          <a:p>
            <a:r>
              <a:rPr lang="en-US" dirty="0"/>
              <a:t>Geographic variation</a:t>
            </a:r>
          </a:p>
        </p:txBody>
      </p:sp>
      <p:sp>
        <p:nvSpPr>
          <p:cNvPr id="3" name="Content Placeholder 2">
            <a:extLst>
              <a:ext uri="{FF2B5EF4-FFF2-40B4-BE49-F238E27FC236}">
                <a16:creationId xmlns:a16="http://schemas.microsoft.com/office/drawing/2014/main" id="{EBD6C7B8-FF99-4647-9737-77E861E13748}"/>
              </a:ext>
            </a:extLst>
          </p:cNvPr>
          <p:cNvSpPr>
            <a:spLocks noGrp="1"/>
          </p:cNvSpPr>
          <p:nvPr>
            <p:ph sz="quarter" idx="13"/>
          </p:nvPr>
        </p:nvSpPr>
        <p:spPr/>
        <p:txBody>
          <a:bodyPr/>
          <a:lstStyle/>
          <a:p>
            <a:endParaRPr lang="en-US"/>
          </a:p>
        </p:txBody>
      </p:sp>
      <p:pic>
        <p:nvPicPr>
          <p:cNvPr id="4" name="Picture 24" descr="Slide 4">
            <a:extLst>
              <a:ext uri="{FF2B5EF4-FFF2-40B4-BE49-F238E27FC236}">
                <a16:creationId xmlns:a16="http://schemas.microsoft.com/office/drawing/2014/main" id="{111EE8B3-7ED6-4E03-A660-6373B66F2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98" y="1828800"/>
            <a:ext cx="5486400" cy="37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0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A615-2C79-4BCB-A3D6-B1BAFABA9D3C}"/>
              </a:ext>
            </a:extLst>
          </p:cNvPr>
          <p:cNvSpPr>
            <a:spLocks noGrp="1"/>
          </p:cNvSpPr>
          <p:nvPr>
            <p:ph type="title"/>
          </p:nvPr>
        </p:nvSpPr>
        <p:spPr/>
        <p:txBody>
          <a:bodyPr/>
          <a:lstStyle/>
          <a:p>
            <a:r>
              <a:rPr lang="en-US" dirty="0"/>
              <a:t>Finances of leadership positions</a:t>
            </a:r>
          </a:p>
        </p:txBody>
      </p:sp>
      <p:sp>
        <p:nvSpPr>
          <p:cNvPr id="3" name="Content Placeholder 2">
            <a:extLst>
              <a:ext uri="{FF2B5EF4-FFF2-40B4-BE49-F238E27FC236}">
                <a16:creationId xmlns:a16="http://schemas.microsoft.com/office/drawing/2014/main" id="{5AC61191-FC64-446F-8E19-1EDBC303B13F}"/>
              </a:ext>
            </a:extLst>
          </p:cNvPr>
          <p:cNvSpPr>
            <a:spLocks noGrp="1"/>
          </p:cNvSpPr>
          <p:nvPr>
            <p:ph sz="quarter" idx="13"/>
          </p:nvPr>
        </p:nvSpPr>
        <p:spPr/>
        <p:txBody>
          <a:bodyPr/>
          <a:lstStyle/>
          <a:p>
            <a:r>
              <a:rPr lang="en-US" dirty="0"/>
              <a:t>Often based on:</a:t>
            </a:r>
          </a:p>
          <a:p>
            <a:pPr lvl="1"/>
            <a:r>
              <a:rPr lang="en-US" dirty="0"/>
              <a:t>Location (supply/demand)</a:t>
            </a:r>
          </a:p>
          <a:p>
            <a:pPr lvl="1"/>
            <a:endParaRPr lang="en-US" dirty="0"/>
          </a:p>
          <a:p>
            <a:pPr lvl="1"/>
            <a:r>
              <a:rPr lang="en-US" dirty="0"/>
              <a:t>Work setting (e.g. state vs. federal vs. private)</a:t>
            </a:r>
          </a:p>
          <a:p>
            <a:pPr lvl="1"/>
            <a:endParaRPr lang="en-US" dirty="0"/>
          </a:p>
          <a:p>
            <a:pPr lvl="1"/>
            <a:r>
              <a:rPr lang="en-US" dirty="0"/>
              <a:t>Level of responsibility</a:t>
            </a:r>
          </a:p>
          <a:p>
            <a:pPr lvl="1"/>
            <a:endParaRPr lang="en-US" dirty="0"/>
          </a:p>
          <a:p>
            <a:pPr lvl="1"/>
            <a:r>
              <a:rPr lang="en-US" dirty="0"/>
              <a:t>Clinical/admin balance (+/- productivity measures)</a:t>
            </a:r>
          </a:p>
          <a:p>
            <a:pPr lvl="1"/>
            <a:endParaRPr lang="en-US" dirty="0"/>
          </a:p>
          <a:p>
            <a:pPr lvl="1"/>
            <a:r>
              <a:rPr lang="en-US" dirty="0"/>
              <a:t>Experience level of candidate</a:t>
            </a:r>
          </a:p>
          <a:p>
            <a:pPr lvl="1"/>
            <a:endParaRPr lang="en-US" dirty="0"/>
          </a:p>
          <a:p>
            <a:endParaRPr lang="en-US" dirty="0"/>
          </a:p>
        </p:txBody>
      </p:sp>
    </p:spTree>
    <p:extLst>
      <p:ext uri="{BB962C8B-B14F-4D97-AF65-F5344CB8AC3E}">
        <p14:creationId xmlns:p14="http://schemas.microsoft.com/office/powerpoint/2010/main" val="380742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346-8070-4CA8-A3D3-7107C6569962}"/>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CCC199A-C781-4B8C-A263-AFBB1A5FBB4C}"/>
              </a:ext>
            </a:extLst>
          </p:cNvPr>
          <p:cNvSpPr>
            <a:spLocks noGrp="1"/>
          </p:cNvSpPr>
          <p:nvPr>
            <p:ph sz="quarter" idx="13"/>
          </p:nvPr>
        </p:nvSpPr>
        <p:spPr/>
        <p:txBody>
          <a:bodyPr>
            <a:normAutofit lnSpcReduction="10000"/>
          </a:bodyPr>
          <a:lstStyle/>
          <a:p>
            <a:r>
              <a:rPr lang="en-US" dirty="0"/>
              <a:t>Psychiatrist Medical Director, CA – $400-420k</a:t>
            </a:r>
          </a:p>
          <a:p>
            <a:pPr lvl="1"/>
            <a:r>
              <a:rPr lang="en-US" dirty="0"/>
              <a:t>90% clinical/10% admin</a:t>
            </a:r>
          </a:p>
          <a:p>
            <a:pPr lvl="2"/>
            <a:r>
              <a:rPr lang="en-US" dirty="0"/>
              <a:t>Week 1 = 30 hours outpatient/10 hours admin</a:t>
            </a:r>
          </a:p>
          <a:p>
            <a:pPr lvl="2"/>
            <a:r>
              <a:rPr lang="en-US" dirty="0"/>
              <a:t>Week 2 = 40 hours clinical (outpatient/inpatient split)</a:t>
            </a:r>
          </a:p>
          <a:p>
            <a:endParaRPr lang="en-US" dirty="0"/>
          </a:p>
          <a:p>
            <a:r>
              <a:rPr lang="en-US" dirty="0"/>
              <a:t>County </a:t>
            </a:r>
            <a:r>
              <a:rPr lang="en-US" dirty="0" err="1"/>
              <a:t>Dept</a:t>
            </a:r>
            <a:r>
              <a:rPr lang="en-US" dirty="0"/>
              <a:t> of Behavioral Health Medical Director, CA - $230-300k</a:t>
            </a:r>
          </a:p>
          <a:p>
            <a:pPr lvl="1"/>
            <a:r>
              <a:rPr lang="en-US" dirty="0"/>
              <a:t>50% clinical/50% admin</a:t>
            </a:r>
          </a:p>
          <a:p>
            <a:pPr lvl="1"/>
            <a:endParaRPr lang="en-US" dirty="0"/>
          </a:p>
          <a:p>
            <a:r>
              <a:rPr lang="en-US" dirty="0"/>
              <a:t>Medical Director for Adolescent Inpatient Program, TN - $280-300k</a:t>
            </a:r>
          </a:p>
          <a:p>
            <a:pPr lvl="1"/>
            <a:r>
              <a:rPr lang="en-US" dirty="0"/>
              <a:t>100% clinical on inpatient unit</a:t>
            </a:r>
          </a:p>
          <a:p>
            <a:endParaRPr lang="en-US" dirty="0"/>
          </a:p>
          <a:p>
            <a:r>
              <a:rPr lang="en-US" dirty="0"/>
              <a:t>Medical Director for Outpatient Psychiatry, WA - $225-285k</a:t>
            </a:r>
          </a:p>
          <a:p>
            <a:pPr lvl="1"/>
            <a:r>
              <a:rPr lang="en-US" dirty="0"/>
              <a:t>80% clinical/20% admin</a:t>
            </a:r>
          </a:p>
          <a:p>
            <a:pPr lvl="1"/>
            <a:endParaRPr lang="en-US" dirty="0"/>
          </a:p>
          <a:p>
            <a:pPr lvl="1"/>
            <a:endParaRPr lang="en-US" dirty="0"/>
          </a:p>
          <a:p>
            <a:endParaRPr lang="en-US" dirty="0"/>
          </a:p>
        </p:txBody>
      </p:sp>
    </p:spTree>
    <p:extLst>
      <p:ext uri="{BB962C8B-B14F-4D97-AF65-F5344CB8AC3E}">
        <p14:creationId xmlns:p14="http://schemas.microsoft.com/office/powerpoint/2010/main" val="192508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E68E3-373B-5A42-BD6C-F65C20E62E81}"/>
              </a:ext>
            </a:extLst>
          </p:cNvPr>
          <p:cNvSpPr>
            <a:spLocks noGrp="1"/>
          </p:cNvSpPr>
          <p:nvPr>
            <p:ph type="title"/>
          </p:nvPr>
        </p:nvSpPr>
        <p:spPr/>
        <p:txBody>
          <a:bodyPr>
            <a:normAutofit/>
          </a:bodyPr>
          <a:lstStyle/>
          <a:p>
            <a:r>
              <a:rPr lang="en-US" b="1" dirty="0"/>
              <a:t>When should I ask for a promotion</a:t>
            </a:r>
            <a:endParaRPr lang="en-US" dirty="0"/>
          </a:p>
        </p:txBody>
      </p:sp>
      <p:sp>
        <p:nvSpPr>
          <p:cNvPr id="2" name="TextBox 1">
            <a:extLst>
              <a:ext uri="{FF2B5EF4-FFF2-40B4-BE49-F238E27FC236}">
                <a16:creationId xmlns:a16="http://schemas.microsoft.com/office/drawing/2014/main" id="{E78B1C4D-717D-41F9-BE77-CE464F57A897}"/>
              </a:ext>
            </a:extLst>
          </p:cNvPr>
          <p:cNvSpPr txBox="1"/>
          <p:nvPr/>
        </p:nvSpPr>
        <p:spPr>
          <a:xfrm>
            <a:off x="1149790" y="5634182"/>
            <a:ext cx="2948564" cy="1200329"/>
          </a:xfrm>
          <a:prstGeom prst="rect">
            <a:avLst/>
          </a:prstGeom>
          <a:noFill/>
        </p:spPr>
        <p:txBody>
          <a:bodyPr wrap="none" rtlCol="0">
            <a:spAutoFit/>
          </a:bodyPr>
          <a:lstStyle/>
          <a:p>
            <a:r>
              <a:rPr lang="en-US" dirty="0"/>
              <a:t>James Rachal, MD</a:t>
            </a:r>
          </a:p>
          <a:p>
            <a:r>
              <a:rPr lang="en-US" dirty="0"/>
              <a:t>Associate Professor and Chair</a:t>
            </a:r>
          </a:p>
          <a:p>
            <a:r>
              <a:rPr lang="en-US" dirty="0"/>
              <a:t>Department of Psychiatry</a:t>
            </a:r>
          </a:p>
          <a:p>
            <a:r>
              <a:rPr lang="en-US" dirty="0"/>
              <a:t>Atrium Health</a:t>
            </a:r>
          </a:p>
        </p:txBody>
      </p:sp>
    </p:spTree>
    <p:extLst>
      <p:ext uri="{BB962C8B-B14F-4D97-AF65-F5344CB8AC3E}">
        <p14:creationId xmlns:p14="http://schemas.microsoft.com/office/powerpoint/2010/main" val="47635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Acknowledgments/Disclosures</a:t>
            </a:r>
          </a:p>
        </p:txBody>
      </p:sp>
      <p:sp>
        <p:nvSpPr>
          <p:cNvPr id="3" name="Rectangle 2">
            <a:extLst>
              <a:ext uri="{FF2B5EF4-FFF2-40B4-BE49-F238E27FC236}">
                <a16:creationId xmlns:a16="http://schemas.microsoft.com/office/drawing/2014/main" id="{D5E98AD6-8F4D-4078-A589-51019B6BDC55}"/>
              </a:ext>
            </a:extLst>
          </p:cNvPr>
          <p:cNvSpPr/>
          <p:nvPr/>
        </p:nvSpPr>
        <p:spPr>
          <a:xfrm>
            <a:off x="457200" y="1359263"/>
            <a:ext cx="7774308" cy="584775"/>
          </a:xfrm>
          <a:prstGeom prst="rect">
            <a:avLst/>
          </a:prstGeom>
        </p:spPr>
        <p:txBody>
          <a:bodyPr wrap="none">
            <a:spAutoFit/>
          </a:bodyPr>
          <a:lstStyle/>
          <a:p>
            <a:r>
              <a:rPr lang="en-US" sz="3200" dirty="0"/>
              <a:t>No financial obligations/disclosures to report.</a:t>
            </a:r>
          </a:p>
        </p:txBody>
      </p:sp>
    </p:spTree>
    <p:extLst>
      <p:ext uri="{BB962C8B-B14F-4D97-AF65-F5344CB8AC3E}">
        <p14:creationId xmlns:p14="http://schemas.microsoft.com/office/powerpoint/2010/main" val="165678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D8DC-AEC0-4B2F-B8E4-921ED778E9F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012874"/>
            <a:ext cx="7815262" cy="4920565"/>
          </a:xfrm>
        </p:spPr>
        <p:txBody>
          <a:bodyPr/>
          <a:lstStyle/>
          <a:p>
            <a:r>
              <a:rPr lang="en-US" sz="2800" dirty="0"/>
              <a:t>Discuss the qualities that make a good leader and understand the opportunities and challenges of being a medical leader.</a:t>
            </a:r>
          </a:p>
          <a:p>
            <a:endParaRPr lang="en-US" sz="2800" dirty="0"/>
          </a:p>
          <a:p>
            <a:r>
              <a:rPr lang="en-US" sz="2800" dirty="0"/>
              <a:t>Discuss how to seek out early opportunities for leadership and how to position for a leadership role.</a:t>
            </a:r>
          </a:p>
          <a:p>
            <a:endParaRPr lang="en-US" sz="2800" dirty="0"/>
          </a:p>
          <a:p>
            <a:r>
              <a:rPr lang="en-US" sz="2800" dirty="0"/>
              <a:t>Discuss how to approach your supervisor about a leadership role.</a:t>
            </a:r>
          </a:p>
          <a:p>
            <a:endParaRPr lang="en-US" dirty="0"/>
          </a:p>
        </p:txBody>
      </p:sp>
    </p:spTree>
    <p:extLst>
      <p:ext uri="{BB962C8B-B14F-4D97-AF65-F5344CB8AC3E}">
        <p14:creationId xmlns:p14="http://schemas.microsoft.com/office/powerpoint/2010/main" val="83198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054D-40DE-4571-9738-0466B0C292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8C9D3E-5331-457C-A65E-E0DED5293001}"/>
              </a:ext>
            </a:extLst>
          </p:cNvPr>
          <p:cNvSpPr>
            <a:spLocks noGrp="1"/>
          </p:cNvSpPr>
          <p:nvPr>
            <p:ph sz="quarter" idx="13"/>
          </p:nvPr>
        </p:nvSpPr>
        <p:spPr/>
        <p:txBody>
          <a:bodyPr/>
          <a:lstStyle/>
          <a:p>
            <a:pPr marL="0" indent="0">
              <a:buNone/>
            </a:pPr>
            <a:r>
              <a:rPr lang="en-US" dirty="0"/>
              <a:t>“</a:t>
            </a:r>
            <a:r>
              <a:rPr lang="en-US" sz="3600" dirty="0"/>
              <a:t>Leadership is a matter of having people look at you and gain confidence, seeing how you react. If you're in control, they're in control.” </a:t>
            </a:r>
          </a:p>
          <a:p>
            <a:pPr marL="0" indent="0">
              <a:buNone/>
            </a:pPr>
            <a:endParaRPr lang="en-US" sz="3600" dirty="0"/>
          </a:p>
          <a:p>
            <a:pPr marL="0" indent="0">
              <a:buNone/>
            </a:pPr>
            <a:r>
              <a:rPr lang="en-US" sz="3600" dirty="0"/>
              <a:t>		</a:t>
            </a:r>
            <a:r>
              <a:rPr lang="en-US" sz="3600" dirty="0">
                <a:latin typeface="Brush Script MT" panose="03060802040406070304" pitchFamily="66" charset="0"/>
              </a:rPr>
              <a:t>Tom Landry</a:t>
            </a:r>
            <a:endParaRPr lang="en-US" sz="3600" dirty="0"/>
          </a:p>
        </p:txBody>
      </p:sp>
    </p:spTree>
    <p:extLst>
      <p:ext uri="{BB962C8B-B14F-4D97-AF65-F5344CB8AC3E}">
        <p14:creationId xmlns:p14="http://schemas.microsoft.com/office/powerpoint/2010/main" val="260447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7551-EC17-4A5B-A756-FEFCBEE7CF62}"/>
              </a:ext>
            </a:extLst>
          </p:cNvPr>
          <p:cNvSpPr>
            <a:spLocks noGrp="1"/>
          </p:cNvSpPr>
          <p:nvPr>
            <p:ph type="title"/>
          </p:nvPr>
        </p:nvSpPr>
        <p:spPr/>
        <p:txBody>
          <a:bodyPr/>
          <a:lstStyle/>
          <a:p>
            <a:endParaRPr lang="en-US"/>
          </a:p>
        </p:txBody>
      </p:sp>
      <p:pic>
        <p:nvPicPr>
          <p:cNvPr id="4" name="Picture 2" descr="https://s-media-cache-ak0.pinimg.com/236x/b1/d9/3d/b1d93d74b757a44514b01a61a638312e.jpg">
            <a:extLst>
              <a:ext uri="{FF2B5EF4-FFF2-40B4-BE49-F238E27FC236}">
                <a16:creationId xmlns:a16="http://schemas.microsoft.com/office/drawing/2014/main" id="{0E7D77CD-A4F6-485C-8F8C-85EB0B69D03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19417" y="1786407"/>
            <a:ext cx="3908556" cy="375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0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21F4-FD10-3C45-817E-DCE68167856A}"/>
              </a:ext>
            </a:extLst>
          </p:cNvPr>
          <p:cNvSpPr>
            <a:spLocks noGrp="1"/>
          </p:cNvSpPr>
          <p:nvPr>
            <p:ph type="title"/>
          </p:nvPr>
        </p:nvSpPr>
        <p:spPr/>
        <p:txBody>
          <a:bodyPr/>
          <a:lstStyle/>
          <a:p>
            <a:r>
              <a:rPr lang="en-US" dirty="0"/>
              <a:t>Educational Objectives</a:t>
            </a:r>
          </a:p>
        </p:txBody>
      </p:sp>
      <p:sp>
        <p:nvSpPr>
          <p:cNvPr id="3" name="Content Placeholder 2">
            <a:extLst>
              <a:ext uri="{FF2B5EF4-FFF2-40B4-BE49-F238E27FC236}">
                <a16:creationId xmlns:a16="http://schemas.microsoft.com/office/drawing/2014/main" id="{3ECF1C13-999E-244A-8456-D15FF9FE236E}"/>
              </a:ext>
            </a:extLst>
          </p:cNvPr>
          <p:cNvSpPr>
            <a:spLocks noGrp="1"/>
          </p:cNvSpPr>
          <p:nvPr>
            <p:ph sz="quarter" idx="13"/>
          </p:nvPr>
        </p:nvSpPr>
        <p:spPr/>
        <p:txBody>
          <a:bodyPr>
            <a:normAutofit/>
          </a:bodyPr>
          <a:lstStyle/>
          <a:p>
            <a:pPr lvl="0"/>
            <a:r>
              <a:rPr lang="en-US" b="1" dirty="0"/>
              <a:t>Identify relevant variables </a:t>
            </a:r>
            <a:r>
              <a:rPr lang="en-US" dirty="0"/>
              <a:t>to consider when assessing potential leadership roles and administrative career opportunities.</a:t>
            </a:r>
          </a:p>
          <a:p>
            <a:pPr lvl="0"/>
            <a:r>
              <a:rPr lang="en-US" b="1" dirty="0"/>
              <a:t>Demonstrate an understanding of different pathways </a:t>
            </a:r>
            <a:r>
              <a:rPr lang="en-US" dirty="0"/>
              <a:t>for continued involvement in academics and professional organizations as a component of an administrative career</a:t>
            </a:r>
          </a:p>
          <a:p>
            <a:pPr lvl="0"/>
            <a:r>
              <a:rPr lang="en-US" b="1" dirty="0"/>
              <a:t>Synthesize information </a:t>
            </a:r>
            <a:r>
              <a:rPr lang="en-US" dirty="0"/>
              <a:t>with their own personal goals and values in assessing potential career opportunities</a:t>
            </a:r>
          </a:p>
          <a:p>
            <a:endParaRPr lang="en-US" dirty="0"/>
          </a:p>
        </p:txBody>
      </p:sp>
    </p:spTree>
    <p:extLst>
      <p:ext uri="{BB962C8B-B14F-4D97-AF65-F5344CB8AC3E}">
        <p14:creationId xmlns:p14="http://schemas.microsoft.com/office/powerpoint/2010/main" val="973788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0A7-FA64-4444-8DA2-EE96D4E583A9}"/>
              </a:ext>
            </a:extLst>
          </p:cNvPr>
          <p:cNvSpPr>
            <a:spLocks noGrp="1"/>
          </p:cNvSpPr>
          <p:nvPr>
            <p:ph type="title"/>
          </p:nvPr>
        </p:nvSpPr>
        <p:spPr/>
        <p:txBody>
          <a:bodyPr/>
          <a:lstStyle/>
          <a:p>
            <a:r>
              <a:rPr lang="en-US" dirty="0"/>
              <a:t>Manager vs Leader</a:t>
            </a:r>
          </a:p>
        </p:txBody>
      </p:sp>
      <p:sp>
        <p:nvSpPr>
          <p:cNvPr id="3" name="Content Placeholder 2">
            <a:extLst>
              <a:ext uri="{FF2B5EF4-FFF2-40B4-BE49-F238E27FC236}">
                <a16:creationId xmlns:a16="http://schemas.microsoft.com/office/drawing/2014/main" id="{DC0AA6D9-2E7D-43F6-B11C-A8D4382482D1}"/>
              </a:ext>
            </a:extLst>
          </p:cNvPr>
          <p:cNvSpPr>
            <a:spLocks noGrp="1"/>
          </p:cNvSpPr>
          <p:nvPr>
            <p:ph sz="quarter" idx="13"/>
          </p:nvPr>
        </p:nvSpPr>
        <p:spPr/>
        <p:txBody>
          <a:bodyPr/>
          <a:lstStyle/>
          <a:p>
            <a:r>
              <a:rPr lang="en-US" sz="2400" dirty="0"/>
              <a:t>Manager is in control of a group or set of  entities to accomplish a goal</a:t>
            </a:r>
          </a:p>
          <a:p>
            <a:endParaRPr lang="en-US" sz="2400" dirty="0"/>
          </a:p>
          <a:p>
            <a:r>
              <a:rPr lang="en-US" sz="2400" dirty="0"/>
              <a:t>Leader has the to ability to influence, motivate and contribute towards an organizations success.  </a:t>
            </a:r>
          </a:p>
          <a:p>
            <a:pPr marL="0" indent="0">
              <a:buNone/>
            </a:pPr>
            <a:r>
              <a:rPr lang="en-US" dirty="0"/>
              <a:t>			</a:t>
            </a:r>
          </a:p>
        </p:txBody>
      </p:sp>
    </p:spTree>
    <p:extLst>
      <p:ext uri="{BB962C8B-B14F-4D97-AF65-F5344CB8AC3E}">
        <p14:creationId xmlns:p14="http://schemas.microsoft.com/office/powerpoint/2010/main" val="186632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BEB1-7C83-4B8F-8877-90BFAA4001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2BCCB9-7AEB-46BF-B50D-64CAE4D99637}"/>
              </a:ext>
            </a:extLst>
          </p:cNvPr>
          <p:cNvSpPr>
            <a:spLocks noGrp="1"/>
          </p:cNvSpPr>
          <p:nvPr>
            <p:ph sz="quarter" idx="13"/>
          </p:nvPr>
        </p:nvSpPr>
        <p:spPr/>
        <p:txBody>
          <a:bodyPr/>
          <a:lstStyle/>
          <a:p>
            <a:pPr marL="0" indent="0">
              <a:buNone/>
            </a:pPr>
            <a:r>
              <a:rPr lang="en-US" sz="3600" dirty="0">
                <a:solidFill>
                  <a:srgbClr val="333333"/>
                </a:solidFill>
                <a:latin typeface="helvetica neue"/>
              </a:rPr>
              <a:t>No institution can possibly survive if it needs geniuses or supermen to manage it. It must be organized in such a way as to be able to get along under a leadership composed of average human beings. </a:t>
            </a:r>
          </a:p>
          <a:p>
            <a:endParaRPr lang="en-US" dirty="0"/>
          </a:p>
          <a:p>
            <a:pPr marL="3200400" lvl="7" indent="0">
              <a:buNone/>
            </a:pPr>
            <a:r>
              <a:rPr lang="en-US" sz="2800" dirty="0">
                <a:solidFill>
                  <a:srgbClr val="333333"/>
                </a:solidFill>
                <a:latin typeface="Harlow Solid Italic" panose="04030604020F02020D02" pitchFamily="82" charset="0"/>
              </a:rPr>
              <a:t>Peter Drucker</a:t>
            </a:r>
            <a:endParaRPr lang="en-US" sz="2800" dirty="0"/>
          </a:p>
        </p:txBody>
      </p:sp>
    </p:spTree>
    <p:extLst>
      <p:ext uri="{BB962C8B-B14F-4D97-AF65-F5344CB8AC3E}">
        <p14:creationId xmlns:p14="http://schemas.microsoft.com/office/powerpoint/2010/main" val="3360747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21E9-0D32-4E3B-98CD-3F34F2D3A312}"/>
              </a:ext>
            </a:extLst>
          </p:cNvPr>
          <p:cNvSpPr>
            <a:spLocks noGrp="1"/>
          </p:cNvSpPr>
          <p:nvPr>
            <p:ph type="title"/>
          </p:nvPr>
        </p:nvSpPr>
        <p:spPr/>
        <p:txBody>
          <a:bodyPr/>
          <a:lstStyle/>
          <a:p>
            <a:r>
              <a:rPr lang="en-US" dirty="0"/>
              <a:t>Leadership Journey</a:t>
            </a:r>
          </a:p>
        </p:txBody>
      </p:sp>
      <p:sp>
        <p:nvSpPr>
          <p:cNvPr id="3" name="Content Placeholder 2">
            <a:extLst>
              <a:ext uri="{FF2B5EF4-FFF2-40B4-BE49-F238E27FC236}">
                <a16:creationId xmlns:a16="http://schemas.microsoft.com/office/drawing/2014/main" id="{3C9753DD-CE9A-4912-B1F1-CA0E9A50882E}"/>
              </a:ext>
            </a:extLst>
          </p:cNvPr>
          <p:cNvSpPr>
            <a:spLocks noGrp="1"/>
          </p:cNvSpPr>
          <p:nvPr>
            <p:ph sz="quarter" idx="13"/>
          </p:nvPr>
        </p:nvSpPr>
        <p:spPr/>
        <p:txBody>
          <a:bodyPr/>
          <a:lstStyle/>
          <a:p>
            <a:r>
              <a:rPr lang="en-US" dirty="0"/>
              <a:t>Leadership starts at the bedside</a:t>
            </a:r>
          </a:p>
          <a:p>
            <a:r>
              <a:rPr lang="en-US" dirty="0"/>
              <a:t>Look for leadership opportunities early</a:t>
            </a:r>
          </a:p>
          <a:p>
            <a:r>
              <a:rPr lang="en-US" dirty="0"/>
              <a:t>Serve on Committees</a:t>
            </a:r>
          </a:p>
          <a:p>
            <a:r>
              <a:rPr lang="en-US" dirty="0"/>
              <a:t>Mentor</a:t>
            </a:r>
          </a:p>
          <a:p>
            <a:r>
              <a:rPr lang="en-US" dirty="0"/>
              <a:t>Have discussions with your supervisor </a:t>
            </a:r>
          </a:p>
          <a:p>
            <a:r>
              <a:rPr lang="en-US" dirty="0"/>
              <a:t>Create a plan</a:t>
            </a:r>
          </a:p>
          <a:p>
            <a:r>
              <a:rPr lang="en-US" dirty="0"/>
              <a:t>Diversify</a:t>
            </a:r>
          </a:p>
          <a:p>
            <a:r>
              <a:rPr lang="en-US" dirty="0"/>
              <a:t>Accept challenges when they are presented</a:t>
            </a:r>
          </a:p>
          <a:p>
            <a:r>
              <a:rPr lang="en-US" dirty="0"/>
              <a:t>Do not be afraid of not succeeding</a:t>
            </a:r>
          </a:p>
          <a:p>
            <a:r>
              <a:rPr lang="en-US" dirty="0"/>
              <a:t>Be open to feedback</a:t>
            </a:r>
          </a:p>
          <a:p>
            <a:endParaRPr lang="en-US" dirty="0"/>
          </a:p>
        </p:txBody>
      </p:sp>
    </p:spTree>
    <p:extLst>
      <p:ext uri="{BB962C8B-B14F-4D97-AF65-F5344CB8AC3E}">
        <p14:creationId xmlns:p14="http://schemas.microsoft.com/office/powerpoint/2010/main" val="3000779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ED0A-116F-4C59-8CA7-E21A305C9EF4}"/>
              </a:ext>
            </a:extLst>
          </p:cNvPr>
          <p:cNvSpPr>
            <a:spLocks noGrp="1"/>
          </p:cNvSpPr>
          <p:nvPr>
            <p:ph type="title"/>
          </p:nvPr>
        </p:nvSpPr>
        <p:spPr/>
        <p:txBody>
          <a:bodyPr/>
          <a:lstStyle/>
          <a:p>
            <a:r>
              <a:rPr lang="en-US" dirty="0"/>
              <a:t>How do I approach my supervisor</a:t>
            </a:r>
          </a:p>
        </p:txBody>
      </p:sp>
      <p:sp>
        <p:nvSpPr>
          <p:cNvPr id="3" name="Content Placeholder 2">
            <a:extLst>
              <a:ext uri="{FF2B5EF4-FFF2-40B4-BE49-F238E27FC236}">
                <a16:creationId xmlns:a16="http://schemas.microsoft.com/office/drawing/2014/main" id="{3CA6D680-BCDB-46C8-ABFF-E02DDE7ED41E}"/>
              </a:ext>
            </a:extLst>
          </p:cNvPr>
          <p:cNvSpPr>
            <a:spLocks noGrp="1"/>
          </p:cNvSpPr>
          <p:nvPr>
            <p:ph sz="quarter" idx="13"/>
          </p:nvPr>
        </p:nvSpPr>
        <p:spPr/>
        <p:txBody>
          <a:bodyPr>
            <a:normAutofit fontScale="92500" lnSpcReduction="10000"/>
          </a:bodyPr>
          <a:lstStyle/>
          <a:p>
            <a:r>
              <a:rPr lang="en-US" sz="3200" dirty="0"/>
              <a:t>Understand the organizations vision and how you fit into that vision</a:t>
            </a:r>
          </a:p>
          <a:p>
            <a:r>
              <a:rPr lang="en-US" sz="3200" dirty="0"/>
              <a:t>Be open about your desire for leadership</a:t>
            </a:r>
          </a:p>
          <a:p>
            <a:r>
              <a:rPr lang="en-US" sz="3200" dirty="0"/>
              <a:t>Be open to how your leader feels you can best lead at the moment</a:t>
            </a:r>
          </a:p>
          <a:p>
            <a:r>
              <a:rPr lang="en-US" sz="3200" dirty="0"/>
              <a:t>Do not be afraid to apply for a position and be prepared to discuss your strengths and your desire for the position</a:t>
            </a:r>
          </a:p>
          <a:p>
            <a:r>
              <a:rPr lang="en-US" sz="3200" dirty="0"/>
              <a:t>Be open to and ask for feedback</a:t>
            </a:r>
          </a:p>
          <a:p>
            <a:r>
              <a:rPr lang="en-US" sz="3200" dirty="0"/>
              <a:t>Be careful about saying no</a:t>
            </a:r>
          </a:p>
          <a:p>
            <a:endParaRPr lang="en-US" dirty="0"/>
          </a:p>
        </p:txBody>
      </p:sp>
    </p:spTree>
    <p:extLst>
      <p:ext uri="{BB962C8B-B14F-4D97-AF65-F5344CB8AC3E}">
        <p14:creationId xmlns:p14="http://schemas.microsoft.com/office/powerpoint/2010/main" val="1688681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88F3-1C74-440C-9109-1F30FDB7CD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1B01D8-32F9-4DE6-AA9C-F93EADBFAE2D}"/>
              </a:ext>
            </a:extLst>
          </p:cNvPr>
          <p:cNvSpPr>
            <a:spLocks noGrp="1"/>
          </p:cNvSpPr>
          <p:nvPr>
            <p:ph sz="quarter" idx="13"/>
          </p:nvPr>
        </p:nvSpPr>
        <p:spPr/>
        <p:txBody>
          <a:bodyPr/>
          <a:lstStyle/>
          <a:p>
            <a:pPr marL="0" indent="0">
              <a:buNone/>
            </a:pPr>
            <a:r>
              <a:rPr lang="en-US" sz="4000" dirty="0">
                <a:solidFill>
                  <a:srgbClr val="333333"/>
                </a:solidFill>
                <a:latin typeface="helvetica neue"/>
              </a:rPr>
              <a:t>A leader is best when people barely know he exists, when his work is done, his aim fulfilled, they will say: we did it ourselves. </a:t>
            </a:r>
          </a:p>
          <a:p>
            <a:pPr marL="0" indent="0">
              <a:buNone/>
            </a:pPr>
            <a:endParaRPr lang="en-US" sz="4000" dirty="0">
              <a:solidFill>
                <a:srgbClr val="333333"/>
              </a:solidFill>
              <a:latin typeface="Harlow Solid Italic" panose="04030604020F02020D02" pitchFamily="82" charset="0"/>
            </a:endParaRPr>
          </a:p>
          <a:p>
            <a:pPr marL="0" indent="0">
              <a:buNone/>
            </a:pPr>
            <a:r>
              <a:rPr lang="en-US" sz="4000" dirty="0">
                <a:solidFill>
                  <a:srgbClr val="333333"/>
                </a:solidFill>
                <a:latin typeface="Harlow Solid Italic" panose="04030604020F02020D02" pitchFamily="82" charset="0"/>
              </a:rPr>
              <a:t>									Lao Tzu</a:t>
            </a:r>
            <a:endParaRPr lang="en-US" sz="4000" dirty="0"/>
          </a:p>
        </p:txBody>
      </p:sp>
    </p:spTree>
    <p:extLst>
      <p:ext uri="{BB962C8B-B14F-4D97-AF65-F5344CB8AC3E}">
        <p14:creationId xmlns:p14="http://schemas.microsoft.com/office/powerpoint/2010/main" val="185044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D8DC-AEC0-4B2F-B8E4-921ED778E9F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012874"/>
            <a:ext cx="7815262" cy="5120640"/>
          </a:xfrm>
        </p:spPr>
        <p:txBody>
          <a:bodyPr>
            <a:normAutofit/>
          </a:bodyPr>
          <a:lstStyle/>
          <a:p>
            <a:r>
              <a:rPr lang="en-US" dirty="0"/>
              <a:t>Hargett CW, Doty JP, Hauck JN, et. al. Developing a model for effective leadership in healthcare: a concept mapping approach. J of Healthcare Leadership 2017;9:69-78.</a:t>
            </a:r>
          </a:p>
          <a:p>
            <a:r>
              <a:rPr lang="en-US" dirty="0"/>
              <a:t>Collins-</a:t>
            </a:r>
            <a:r>
              <a:rPr lang="en-US" dirty="0" err="1"/>
              <a:t>Nakai</a:t>
            </a:r>
            <a:r>
              <a:rPr lang="en-US" dirty="0"/>
              <a:t> R. Leadership in medicine. MJM 2006;9:68-73.</a:t>
            </a:r>
            <a:endParaRPr lang="en-US" sz="1400" dirty="0"/>
          </a:p>
          <a:p>
            <a:r>
              <a:rPr lang="en-US" dirty="0"/>
              <a:t>Parker M. Misconceiving medical leadership. Perspectives in Biology and Medicine 2013;56(3):387-406.</a:t>
            </a:r>
          </a:p>
          <a:p>
            <a:r>
              <a:rPr lang="en-US" dirty="0"/>
              <a:t>Shah ED, John AI. How to become a physician executive: from fellowship </a:t>
            </a:r>
            <a:r>
              <a:rPr lang="en-US"/>
              <a:t>to leadership 2018;154:784-787.</a:t>
            </a:r>
            <a:endParaRPr lang="en-US" dirty="0"/>
          </a:p>
        </p:txBody>
      </p:sp>
    </p:spTree>
    <p:extLst>
      <p:ext uri="{BB962C8B-B14F-4D97-AF65-F5344CB8AC3E}">
        <p14:creationId xmlns:p14="http://schemas.microsoft.com/office/powerpoint/2010/main" val="3008407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E68E3-373B-5A42-BD6C-F65C20E62E81}"/>
              </a:ext>
            </a:extLst>
          </p:cNvPr>
          <p:cNvSpPr>
            <a:spLocks noGrp="1"/>
          </p:cNvSpPr>
          <p:nvPr>
            <p:ph type="title"/>
          </p:nvPr>
        </p:nvSpPr>
        <p:spPr/>
        <p:txBody>
          <a:bodyPr>
            <a:normAutofit/>
          </a:bodyPr>
          <a:lstStyle/>
          <a:p>
            <a:r>
              <a:rPr lang="en-US" dirty="0"/>
              <a:t>Assessing leadership opportunities</a:t>
            </a:r>
          </a:p>
        </p:txBody>
      </p:sp>
      <p:sp>
        <p:nvSpPr>
          <p:cNvPr id="2" name="TextBox 1">
            <a:extLst>
              <a:ext uri="{FF2B5EF4-FFF2-40B4-BE49-F238E27FC236}">
                <a16:creationId xmlns:a16="http://schemas.microsoft.com/office/drawing/2014/main" id="{E78B1C4D-717D-41F9-BE77-CE464F57A897}"/>
              </a:ext>
            </a:extLst>
          </p:cNvPr>
          <p:cNvSpPr txBox="1"/>
          <p:nvPr/>
        </p:nvSpPr>
        <p:spPr>
          <a:xfrm>
            <a:off x="1149790" y="5634182"/>
            <a:ext cx="2602251" cy="646331"/>
          </a:xfrm>
          <a:prstGeom prst="rect">
            <a:avLst/>
          </a:prstGeom>
          <a:noFill/>
        </p:spPr>
        <p:txBody>
          <a:bodyPr wrap="none" rtlCol="0">
            <a:spAutoFit/>
          </a:bodyPr>
          <a:lstStyle/>
          <a:p>
            <a:r>
              <a:rPr lang="en-US" dirty="0"/>
              <a:t>Manish </a:t>
            </a:r>
            <a:r>
              <a:rPr lang="en-US" dirty="0" err="1"/>
              <a:t>Sapra</a:t>
            </a:r>
            <a:r>
              <a:rPr lang="en-US" dirty="0"/>
              <a:t>, MD, MMM</a:t>
            </a:r>
          </a:p>
          <a:p>
            <a:r>
              <a:rPr lang="en-US" dirty="0"/>
              <a:t>Victor </a:t>
            </a:r>
            <a:r>
              <a:rPr lang="en-US" dirty="0" err="1"/>
              <a:t>Buwalda</a:t>
            </a:r>
            <a:r>
              <a:rPr lang="en-US" dirty="0"/>
              <a:t>, MD</a:t>
            </a:r>
          </a:p>
        </p:txBody>
      </p:sp>
    </p:spTree>
    <p:extLst>
      <p:ext uri="{BB962C8B-B14F-4D97-AF65-F5344CB8AC3E}">
        <p14:creationId xmlns:p14="http://schemas.microsoft.com/office/powerpoint/2010/main" val="276124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202060"/>
            <a:ext cx="7815262" cy="5120640"/>
          </a:xfrm>
        </p:spPr>
        <p:txBody>
          <a:bodyPr>
            <a:normAutofit/>
          </a:bodyPr>
          <a:lstStyle/>
          <a:p>
            <a:pPr marL="0" indent="0">
              <a:buNone/>
            </a:pPr>
            <a:r>
              <a:rPr lang="en-US" dirty="0"/>
              <a:t>You are 2 years out of residency. You interview at a community mental health agency. There is one other full time psychiatrist and several other part time contracted psychiatrists and nurse practitioners. This position reports to the Executive Director/CEO of the agency. You are offered the </a:t>
            </a:r>
            <a:r>
              <a:rPr lang="en-US" b="1" dirty="0"/>
              <a:t>Medical Director </a:t>
            </a:r>
            <a:r>
              <a:rPr lang="en-US" dirty="0"/>
              <a:t>role.</a:t>
            </a:r>
          </a:p>
          <a:p>
            <a:pPr marL="0" indent="0">
              <a:buNone/>
            </a:pPr>
            <a:endParaRPr lang="en-US" dirty="0"/>
          </a:p>
          <a:p>
            <a:pPr marL="0" indent="0">
              <a:buNone/>
            </a:pPr>
            <a:r>
              <a:rPr lang="en-US" dirty="0"/>
              <a:t>Responsibilities:</a:t>
            </a:r>
          </a:p>
          <a:p>
            <a:r>
              <a:rPr lang="en-US" dirty="0"/>
              <a:t>20% administrative</a:t>
            </a:r>
          </a:p>
          <a:p>
            <a:r>
              <a:rPr lang="en-US" dirty="0"/>
              <a:t>Supervise therapist and psychiatrist</a:t>
            </a:r>
          </a:p>
          <a:p>
            <a:r>
              <a:rPr lang="en-US" dirty="0"/>
              <a:t>Once a month leadership meeting with management</a:t>
            </a:r>
          </a:p>
        </p:txBody>
      </p:sp>
    </p:spTree>
    <p:extLst>
      <p:ext uri="{BB962C8B-B14F-4D97-AF65-F5344CB8AC3E}">
        <p14:creationId xmlns:p14="http://schemas.microsoft.com/office/powerpoint/2010/main" val="661319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202060"/>
            <a:ext cx="7815262" cy="5120640"/>
          </a:xfrm>
        </p:spPr>
        <p:txBody>
          <a:bodyPr>
            <a:normAutofit/>
          </a:bodyPr>
          <a:lstStyle/>
          <a:p>
            <a:pPr marL="0" indent="0">
              <a:buNone/>
            </a:pPr>
            <a:r>
              <a:rPr lang="en-US" dirty="0"/>
              <a:t>You work on a large inpatient unit with two other Attendings in an academic setting. Medical students and residents rotate on the unit. Recently, the unit chief resigned to move to another city and you were offered the </a:t>
            </a:r>
            <a:r>
              <a:rPr lang="en-US" b="1" dirty="0"/>
              <a:t>Unit Chief </a:t>
            </a:r>
            <a:r>
              <a:rPr lang="en-US" dirty="0"/>
              <a:t>position. The position reports to the Chief Medical Officer of the hospital. </a:t>
            </a:r>
          </a:p>
          <a:p>
            <a:pPr marL="0" indent="0">
              <a:buNone/>
            </a:pPr>
            <a:endParaRPr lang="en-US" dirty="0"/>
          </a:p>
          <a:p>
            <a:pPr marL="0" indent="0">
              <a:buNone/>
            </a:pPr>
            <a:r>
              <a:rPr lang="en-US" dirty="0"/>
              <a:t>Offer includes:</a:t>
            </a:r>
          </a:p>
          <a:p>
            <a:r>
              <a:rPr lang="en-US" dirty="0"/>
              <a:t>$20,000 stipend</a:t>
            </a:r>
          </a:p>
          <a:p>
            <a:r>
              <a:rPr lang="en-US" dirty="0"/>
              <a:t>Decreased patient caseload by 10% (admin time is 4 hours/week)</a:t>
            </a:r>
          </a:p>
          <a:p>
            <a:r>
              <a:rPr lang="en-US" dirty="0"/>
              <a:t>Attendance in monthly operations and QI meeting</a:t>
            </a:r>
          </a:p>
        </p:txBody>
      </p:sp>
    </p:spTree>
    <p:extLst>
      <p:ext uri="{BB962C8B-B14F-4D97-AF65-F5344CB8AC3E}">
        <p14:creationId xmlns:p14="http://schemas.microsoft.com/office/powerpoint/2010/main" val="93483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202060"/>
            <a:ext cx="7815262" cy="5120640"/>
          </a:xfrm>
        </p:spPr>
        <p:txBody>
          <a:bodyPr>
            <a:normAutofit/>
          </a:bodyPr>
          <a:lstStyle/>
          <a:p>
            <a:pPr marL="0" indent="0">
              <a:buNone/>
            </a:pPr>
            <a:r>
              <a:rPr lang="en-US" dirty="0"/>
              <a:t>You are 3 years out of residency. You interview at a community hospital for an </a:t>
            </a:r>
            <a:r>
              <a:rPr lang="en-US" b="1" dirty="0"/>
              <a:t>Associate Medical Director/ Vice Chair </a:t>
            </a:r>
            <a:r>
              <a:rPr lang="en-US" dirty="0"/>
              <a:t>position. The hospital employs 5 full time psychiatrists, including the medical director/chair of psychiatry. 3 psychiatrists work in outpatient settings. There is a 15 bed inpatient unit. The chair has a 50% administrative role and 50% outpatient role. </a:t>
            </a:r>
          </a:p>
          <a:p>
            <a:pPr marL="0" indent="0">
              <a:buNone/>
            </a:pPr>
            <a:endParaRPr lang="en-US" dirty="0"/>
          </a:p>
          <a:p>
            <a:pPr marL="0" indent="0">
              <a:buNone/>
            </a:pPr>
            <a:r>
              <a:rPr lang="en-US" dirty="0"/>
              <a:t>Your responsibilities will include:</a:t>
            </a:r>
          </a:p>
          <a:p>
            <a:r>
              <a:rPr lang="en-US" dirty="0"/>
              <a:t> 90% clinical at the inpatient unit</a:t>
            </a:r>
          </a:p>
          <a:p>
            <a:r>
              <a:rPr lang="en-US" dirty="0"/>
              <a:t> 10% administrative</a:t>
            </a:r>
          </a:p>
          <a:p>
            <a:r>
              <a:rPr lang="en-US" dirty="0"/>
              <a:t>Attendance in monthly operations meetings, QI meeting and representation at the department meetings when the chair is not available. </a:t>
            </a:r>
          </a:p>
        </p:txBody>
      </p:sp>
    </p:spTree>
    <p:extLst>
      <p:ext uri="{BB962C8B-B14F-4D97-AF65-F5344CB8AC3E}">
        <p14:creationId xmlns:p14="http://schemas.microsoft.com/office/powerpoint/2010/main" val="426703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E566-B6AD-4941-AA67-EF71AEC5D598}"/>
              </a:ext>
            </a:extLst>
          </p:cNvPr>
          <p:cNvSpPr>
            <a:spLocks noGrp="1"/>
          </p:cNvSpPr>
          <p:nvPr>
            <p:ph type="title"/>
          </p:nvPr>
        </p:nvSpPr>
        <p:spPr/>
        <p:txBody>
          <a:bodyPr/>
          <a:lstStyle/>
          <a:p>
            <a:r>
              <a:rPr lang="en-US" dirty="0"/>
              <a:t>Today’s workshop</a:t>
            </a:r>
          </a:p>
        </p:txBody>
      </p:sp>
      <p:sp>
        <p:nvSpPr>
          <p:cNvPr id="3" name="Content Placeholder 2">
            <a:extLst>
              <a:ext uri="{FF2B5EF4-FFF2-40B4-BE49-F238E27FC236}">
                <a16:creationId xmlns:a16="http://schemas.microsoft.com/office/drawing/2014/main" id="{609DCC1A-C55D-4445-A813-0A8618577969}"/>
              </a:ext>
            </a:extLst>
          </p:cNvPr>
          <p:cNvSpPr>
            <a:spLocks noGrp="1"/>
          </p:cNvSpPr>
          <p:nvPr>
            <p:ph sz="quarter" idx="13"/>
          </p:nvPr>
        </p:nvSpPr>
        <p:spPr/>
        <p:txBody>
          <a:bodyPr/>
          <a:lstStyle/>
          <a:p>
            <a:pPr lvl="0"/>
            <a:r>
              <a:rPr lang="en-US" dirty="0"/>
              <a:t>Leadership and administrative career opportunities</a:t>
            </a:r>
          </a:p>
          <a:p>
            <a:pPr lvl="0"/>
            <a:endParaRPr lang="en-US" dirty="0"/>
          </a:p>
          <a:p>
            <a:pPr lvl="0"/>
            <a:r>
              <a:rPr lang="en-US" dirty="0"/>
              <a:t>How to consider and approach leadership opportunities</a:t>
            </a:r>
          </a:p>
          <a:p>
            <a:pPr lvl="0"/>
            <a:endParaRPr lang="en-US" dirty="0"/>
          </a:p>
          <a:p>
            <a:pPr lvl="0"/>
            <a:r>
              <a:rPr lang="en-US" dirty="0"/>
              <a:t>Review national data about relevant metrics</a:t>
            </a:r>
          </a:p>
          <a:p>
            <a:pPr lvl="0"/>
            <a:endParaRPr lang="en-US" dirty="0"/>
          </a:p>
          <a:p>
            <a:pPr lvl="0"/>
            <a:r>
              <a:rPr lang="en-US" dirty="0"/>
              <a:t>Small group case vignettes related to potential leadership roles</a:t>
            </a:r>
          </a:p>
          <a:p>
            <a:endParaRPr lang="en-US" dirty="0"/>
          </a:p>
        </p:txBody>
      </p:sp>
    </p:spTree>
    <p:extLst>
      <p:ext uri="{BB962C8B-B14F-4D97-AF65-F5344CB8AC3E}">
        <p14:creationId xmlns:p14="http://schemas.microsoft.com/office/powerpoint/2010/main" val="364095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202060"/>
            <a:ext cx="7815262" cy="5120640"/>
          </a:xfrm>
        </p:spPr>
        <p:txBody>
          <a:bodyPr>
            <a:normAutofit/>
          </a:bodyPr>
          <a:lstStyle/>
          <a:p>
            <a:pPr marL="0" indent="0">
              <a:buNone/>
            </a:pPr>
            <a:r>
              <a:rPr lang="en-US" dirty="0"/>
              <a:t>You are 5 years out of residency. You interview for an </a:t>
            </a:r>
            <a:r>
              <a:rPr lang="en-US" b="1" dirty="0"/>
              <a:t>Associate Director of Residency Training </a:t>
            </a:r>
            <a:r>
              <a:rPr lang="en-US" dirty="0"/>
              <a:t>position. The residency program is in a community hospital setting with 5 residents per year. </a:t>
            </a:r>
          </a:p>
          <a:p>
            <a:pPr marL="0" indent="0">
              <a:buNone/>
            </a:pPr>
            <a:endParaRPr lang="en-US" dirty="0"/>
          </a:p>
          <a:p>
            <a:pPr marL="0" indent="0">
              <a:buNone/>
            </a:pPr>
            <a:r>
              <a:rPr lang="en-US" dirty="0"/>
              <a:t>Your responsibilities will include:</a:t>
            </a:r>
          </a:p>
          <a:p>
            <a:r>
              <a:rPr lang="en-US" dirty="0"/>
              <a:t>80% clinical for mixture of C/L and outpatient coverage</a:t>
            </a:r>
          </a:p>
          <a:p>
            <a:r>
              <a:rPr lang="en-US" dirty="0"/>
              <a:t>20% administrative duties at the residency program</a:t>
            </a:r>
          </a:p>
          <a:p>
            <a:r>
              <a:rPr lang="en-US" dirty="0"/>
              <a:t>Administrative duties include:</a:t>
            </a:r>
          </a:p>
          <a:p>
            <a:pPr lvl="1"/>
            <a:r>
              <a:rPr lang="en-US" dirty="0"/>
              <a:t>Participation in residency interview process</a:t>
            </a:r>
          </a:p>
          <a:p>
            <a:pPr lvl="1"/>
            <a:r>
              <a:rPr lang="en-US" dirty="0"/>
              <a:t>Development of curriculum</a:t>
            </a:r>
          </a:p>
          <a:p>
            <a:pPr lvl="1"/>
            <a:r>
              <a:rPr lang="en-US" dirty="0"/>
              <a:t>Assigning courses to faculty members</a:t>
            </a:r>
          </a:p>
          <a:p>
            <a:pPr lvl="1"/>
            <a:r>
              <a:rPr lang="en-US" dirty="0"/>
              <a:t>Teaching a few courses</a:t>
            </a:r>
          </a:p>
        </p:txBody>
      </p:sp>
    </p:spTree>
    <p:extLst>
      <p:ext uri="{BB962C8B-B14F-4D97-AF65-F5344CB8AC3E}">
        <p14:creationId xmlns:p14="http://schemas.microsoft.com/office/powerpoint/2010/main" val="3386699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FF31A-CFF4-4B0C-A0CF-218B7D38ACB2}"/>
              </a:ext>
            </a:extLst>
          </p:cNvPr>
          <p:cNvSpPr>
            <a:spLocks noGrp="1"/>
          </p:cNvSpPr>
          <p:nvPr>
            <p:ph sz="quarter" idx="13"/>
          </p:nvPr>
        </p:nvSpPr>
        <p:spPr>
          <a:xfrm>
            <a:off x="457200" y="1202060"/>
            <a:ext cx="7815262" cy="5120640"/>
          </a:xfrm>
        </p:spPr>
        <p:txBody>
          <a:bodyPr>
            <a:normAutofit lnSpcReduction="10000"/>
          </a:bodyPr>
          <a:lstStyle/>
          <a:p>
            <a:pPr marL="0" indent="0">
              <a:buNone/>
            </a:pPr>
            <a:r>
              <a:rPr lang="en-US" dirty="0"/>
              <a:t>You are offered a position of </a:t>
            </a:r>
            <a:r>
              <a:rPr lang="en-US" b="1" dirty="0"/>
              <a:t>Director of Integrated Care</a:t>
            </a:r>
            <a:r>
              <a:rPr lang="en-US" dirty="0"/>
              <a:t> for a large health system. The position reports to the VP of the Behavioral Health service line. The integrated care program at this health system provides BH services in 20 primary care sites.</a:t>
            </a:r>
          </a:p>
          <a:p>
            <a:pPr marL="0" indent="0">
              <a:buNone/>
            </a:pPr>
            <a:endParaRPr lang="en-US" dirty="0"/>
          </a:p>
          <a:p>
            <a:pPr marL="0" indent="0">
              <a:buNone/>
            </a:pPr>
            <a:r>
              <a:rPr lang="en-US" dirty="0"/>
              <a:t>Your responsibilities will include:</a:t>
            </a:r>
          </a:p>
          <a:p>
            <a:r>
              <a:rPr lang="en-US" dirty="0"/>
              <a:t>50% clinical at  3 primary care sites</a:t>
            </a:r>
          </a:p>
          <a:p>
            <a:r>
              <a:rPr lang="en-US" dirty="0"/>
              <a:t>50% administrative, including:</a:t>
            </a:r>
          </a:p>
          <a:p>
            <a:pPr lvl="1"/>
            <a:r>
              <a:rPr lang="en-US" dirty="0"/>
              <a:t>Supervision of:</a:t>
            </a:r>
          </a:p>
          <a:p>
            <a:pPr lvl="2"/>
            <a:r>
              <a:rPr lang="en-US" sz="1800" dirty="0"/>
              <a:t>Program Manager</a:t>
            </a:r>
          </a:p>
          <a:p>
            <a:pPr lvl="2"/>
            <a:r>
              <a:rPr lang="en-US" sz="1800" dirty="0"/>
              <a:t>12 therapists </a:t>
            </a:r>
          </a:p>
          <a:p>
            <a:pPr lvl="2"/>
            <a:r>
              <a:rPr lang="en-US" sz="1800" dirty="0"/>
              <a:t>2 part-time psychiatrists</a:t>
            </a:r>
          </a:p>
          <a:p>
            <a:pPr lvl="1"/>
            <a:r>
              <a:rPr lang="en-US" dirty="0"/>
              <a:t>Operations </a:t>
            </a:r>
          </a:p>
          <a:p>
            <a:pPr lvl="1"/>
            <a:r>
              <a:rPr lang="en-US" dirty="0"/>
              <a:t>Reporting outcomes</a:t>
            </a:r>
          </a:p>
          <a:p>
            <a:pPr lvl="1"/>
            <a:r>
              <a:rPr lang="en-US" dirty="0"/>
              <a:t>Relationships with other stakeholders</a:t>
            </a:r>
          </a:p>
          <a:p>
            <a:r>
              <a:rPr lang="en-US" dirty="0"/>
              <a:t>Teaching a course on integrated care to residents </a:t>
            </a:r>
          </a:p>
          <a:p>
            <a:pPr lvl="2"/>
            <a:endParaRPr lang="en-US" dirty="0"/>
          </a:p>
        </p:txBody>
      </p:sp>
    </p:spTree>
    <p:extLst>
      <p:ext uri="{BB962C8B-B14F-4D97-AF65-F5344CB8AC3E}">
        <p14:creationId xmlns:p14="http://schemas.microsoft.com/office/powerpoint/2010/main" val="231951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E68E3-373B-5A42-BD6C-F65C20E62E81}"/>
              </a:ext>
            </a:extLst>
          </p:cNvPr>
          <p:cNvSpPr>
            <a:spLocks noGrp="1"/>
          </p:cNvSpPr>
          <p:nvPr>
            <p:ph type="title"/>
          </p:nvPr>
        </p:nvSpPr>
        <p:spPr/>
        <p:txBody>
          <a:bodyPr>
            <a:normAutofit/>
          </a:bodyPr>
          <a:lstStyle/>
          <a:p>
            <a:r>
              <a:rPr lang="en-US" b="1" dirty="0"/>
              <a:t>career opportunities </a:t>
            </a:r>
            <a:r>
              <a:rPr lang="en-US" dirty="0"/>
              <a:t>in Psychiatric leadership &amp; administrative roles</a:t>
            </a:r>
          </a:p>
        </p:txBody>
      </p:sp>
      <p:sp>
        <p:nvSpPr>
          <p:cNvPr id="2" name="Rectangle 1">
            <a:extLst>
              <a:ext uri="{FF2B5EF4-FFF2-40B4-BE49-F238E27FC236}">
                <a16:creationId xmlns:a16="http://schemas.microsoft.com/office/drawing/2014/main" id="{9FA58C16-4C22-4608-B71B-DAF00A6DC5A2}"/>
              </a:ext>
            </a:extLst>
          </p:cNvPr>
          <p:cNvSpPr/>
          <p:nvPr/>
        </p:nvSpPr>
        <p:spPr>
          <a:xfrm>
            <a:off x="929702" y="5634182"/>
            <a:ext cx="4572000" cy="369332"/>
          </a:xfrm>
          <a:prstGeom prst="rect">
            <a:avLst/>
          </a:prstGeom>
        </p:spPr>
        <p:txBody>
          <a:bodyPr>
            <a:spAutoFit/>
          </a:bodyPr>
          <a:lstStyle/>
          <a:p>
            <a:r>
              <a:rPr lang="en-US" dirty="0"/>
              <a:t>Luming Li, MD</a:t>
            </a:r>
          </a:p>
        </p:txBody>
      </p:sp>
    </p:spTree>
    <p:extLst>
      <p:ext uri="{BB962C8B-B14F-4D97-AF65-F5344CB8AC3E}">
        <p14:creationId xmlns:p14="http://schemas.microsoft.com/office/powerpoint/2010/main" val="363583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1A57D-7E76-5C4E-AF23-74A2B16D9887}"/>
              </a:ext>
            </a:extLst>
          </p:cNvPr>
          <p:cNvSpPr>
            <a:spLocks noGrp="1"/>
          </p:cNvSpPr>
          <p:nvPr>
            <p:ph type="title"/>
          </p:nvPr>
        </p:nvSpPr>
        <p:spPr/>
        <p:txBody>
          <a:bodyPr/>
          <a:lstStyle/>
          <a:p>
            <a:r>
              <a:rPr lang="en-US" dirty="0"/>
              <a:t>Types of Settings</a:t>
            </a:r>
          </a:p>
        </p:txBody>
      </p:sp>
      <p:graphicFrame>
        <p:nvGraphicFramePr>
          <p:cNvPr id="5" name="Content Placeholder 4">
            <a:extLst>
              <a:ext uri="{FF2B5EF4-FFF2-40B4-BE49-F238E27FC236}">
                <a16:creationId xmlns:a16="http://schemas.microsoft.com/office/drawing/2014/main" id="{BFF34C0B-6C3C-3C42-B39A-03A57FE132B0}"/>
              </a:ext>
            </a:extLst>
          </p:cNvPr>
          <p:cNvGraphicFramePr>
            <a:graphicFrameLocks noGrp="1"/>
          </p:cNvGraphicFramePr>
          <p:nvPr>
            <p:ph sz="quarter" idx="13"/>
            <p:extLst>
              <p:ext uri="{D42A27DB-BD31-4B8C-83A1-F6EECF244321}">
                <p14:modId xmlns:p14="http://schemas.microsoft.com/office/powerpoint/2010/main" val="1794720779"/>
              </p:ext>
            </p:extLst>
          </p:nvPr>
        </p:nvGraphicFramePr>
        <p:xfrm>
          <a:off x="457200" y="1362075"/>
          <a:ext cx="78152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61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BD93-AD6D-F243-9115-C885A5A5C613}"/>
              </a:ext>
            </a:extLst>
          </p:cNvPr>
          <p:cNvSpPr>
            <a:spLocks noGrp="1"/>
          </p:cNvSpPr>
          <p:nvPr>
            <p:ph type="title"/>
          </p:nvPr>
        </p:nvSpPr>
        <p:spPr/>
        <p:txBody>
          <a:bodyPr/>
          <a:lstStyle/>
          <a:p>
            <a:r>
              <a:rPr lang="en-US" dirty="0"/>
              <a:t>Content</a:t>
            </a:r>
          </a:p>
        </p:txBody>
      </p:sp>
      <p:graphicFrame>
        <p:nvGraphicFramePr>
          <p:cNvPr id="5" name="Content Placeholder 4">
            <a:extLst>
              <a:ext uri="{FF2B5EF4-FFF2-40B4-BE49-F238E27FC236}">
                <a16:creationId xmlns:a16="http://schemas.microsoft.com/office/drawing/2014/main" id="{49AEDC2F-E4FE-BD48-A165-3F3D9D60AC5B}"/>
              </a:ext>
            </a:extLst>
          </p:cNvPr>
          <p:cNvGraphicFramePr>
            <a:graphicFrameLocks noGrp="1"/>
          </p:cNvGraphicFramePr>
          <p:nvPr>
            <p:ph sz="quarter" idx="13"/>
            <p:extLst>
              <p:ext uri="{D42A27DB-BD31-4B8C-83A1-F6EECF244321}">
                <p14:modId xmlns:p14="http://schemas.microsoft.com/office/powerpoint/2010/main" val="3504939719"/>
              </p:ext>
            </p:extLst>
          </p:nvPr>
        </p:nvGraphicFramePr>
        <p:xfrm>
          <a:off x="457200" y="1333305"/>
          <a:ext cx="7815262"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99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68CC-978A-5F4C-85ED-EF5982E00EF4}"/>
              </a:ext>
            </a:extLst>
          </p:cNvPr>
          <p:cNvSpPr>
            <a:spLocks noGrp="1"/>
          </p:cNvSpPr>
          <p:nvPr>
            <p:ph type="title"/>
          </p:nvPr>
        </p:nvSpPr>
        <p:spPr/>
        <p:txBody>
          <a:bodyPr/>
          <a:lstStyle/>
          <a:p>
            <a:r>
              <a:rPr lang="en-US" dirty="0"/>
              <a:t>Overlapping Roles</a:t>
            </a:r>
          </a:p>
        </p:txBody>
      </p:sp>
      <p:graphicFrame>
        <p:nvGraphicFramePr>
          <p:cNvPr id="4" name="Content Placeholder 3">
            <a:extLst>
              <a:ext uri="{FF2B5EF4-FFF2-40B4-BE49-F238E27FC236}">
                <a16:creationId xmlns:a16="http://schemas.microsoft.com/office/drawing/2014/main" id="{B000B500-2B14-944F-8F1D-9067A9AB5776}"/>
              </a:ext>
            </a:extLst>
          </p:cNvPr>
          <p:cNvGraphicFramePr>
            <a:graphicFrameLocks noGrp="1"/>
          </p:cNvGraphicFramePr>
          <p:nvPr>
            <p:ph sz="quarter" idx="13"/>
            <p:extLst>
              <p:ext uri="{D42A27DB-BD31-4B8C-83A1-F6EECF244321}">
                <p14:modId xmlns:p14="http://schemas.microsoft.com/office/powerpoint/2010/main" val="1678987422"/>
              </p:ext>
            </p:extLst>
          </p:nvPr>
        </p:nvGraphicFramePr>
        <p:xfrm>
          <a:off x="457200" y="1362075"/>
          <a:ext cx="781526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89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165D-CA73-1D4F-B189-43B3C5416785}"/>
              </a:ext>
            </a:extLst>
          </p:cNvPr>
          <p:cNvSpPr>
            <a:spLocks noGrp="1"/>
          </p:cNvSpPr>
          <p:nvPr>
            <p:ph type="title"/>
          </p:nvPr>
        </p:nvSpPr>
        <p:spPr/>
        <p:txBody>
          <a:bodyPr/>
          <a:lstStyle/>
          <a:p>
            <a:r>
              <a:rPr lang="en-US" dirty="0"/>
              <a:t>Additional Work</a:t>
            </a:r>
          </a:p>
        </p:txBody>
      </p:sp>
      <p:graphicFrame>
        <p:nvGraphicFramePr>
          <p:cNvPr id="4" name="Content Placeholder 3">
            <a:extLst>
              <a:ext uri="{FF2B5EF4-FFF2-40B4-BE49-F238E27FC236}">
                <a16:creationId xmlns:a16="http://schemas.microsoft.com/office/drawing/2014/main" id="{EE613AA8-2B12-F045-BCB9-73DFC63B102F}"/>
              </a:ext>
            </a:extLst>
          </p:cNvPr>
          <p:cNvGraphicFramePr>
            <a:graphicFrameLocks noGrp="1"/>
          </p:cNvGraphicFramePr>
          <p:nvPr>
            <p:ph sz="quarter" idx="13"/>
            <p:extLst>
              <p:ext uri="{D42A27DB-BD31-4B8C-83A1-F6EECF244321}">
                <p14:modId xmlns:p14="http://schemas.microsoft.com/office/powerpoint/2010/main" val="766588008"/>
              </p:ext>
            </p:extLst>
          </p:nvPr>
        </p:nvGraphicFramePr>
        <p:xfrm>
          <a:off x="457200" y="1280159"/>
          <a:ext cx="8264769" cy="471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5AC058C-1256-3044-9914-736441A29775}"/>
              </a:ext>
            </a:extLst>
          </p:cNvPr>
          <p:cNvSpPr txBox="1"/>
          <p:nvPr/>
        </p:nvSpPr>
        <p:spPr>
          <a:xfrm>
            <a:off x="3786015" y="3397348"/>
            <a:ext cx="1571969" cy="461665"/>
          </a:xfrm>
          <a:prstGeom prst="rect">
            <a:avLst/>
          </a:prstGeom>
          <a:noFill/>
        </p:spPr>
        <p:txBody>
          <a:bodyPr wrap="none" rtlCol="0">
            <a:spAutoFit/>
          </a:bodyPr>
          <a:lstStyle/>
          <a:p>
            <a:r>
              <a:rPr lang="en-US" sz="2400" b="1" dirty="0"/>
              <a:t>Citizenship</a:t>
            </a:r>
          </a:p>
        </p:txBody>
      </p:sp>
    </p:spTree>
    <p:extLst>
      <p:ext uri="{BB962C8B-B14F-4D97-AF65-F5344CB8AC3E}">
        <p14:creationId xmlns:p14="http://schemas.microsoft.com/office/powerpoint/2010/main" val="408732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PA">
  <a:themeElements>
    <a:clrScheme name="APA Palette 1">
      <a:dk1>
        <a:sysClr val="windowText" lastClr="000000"/>
      </a:dk1>
      <a:lt1>
        <a:sysClr val="window" lastClr="FFFFFF"/>
      </a:lt1>
      <a:dk2>
        <a:srgbClr val="003399"/>
      </a:dk2>
      <a:lt2>
        <a:srgbClr val="D2D1CF"/>
      </a:lt2>
      <a:accent1>
        <a:srgbClr val="003399"/>
      </a:accent1>
      <a:accent2>
        <a:srgbClr val="3B8634"/>
      </a:accent2>
      <a:accent3>
        <a:srgbClr val="196779"/>
      </a:accent3>
      <a:accent4>
        <a:srgbClr val="C33F23"/>
      </a:accent4>
      <a:accent5>
        <a:srgbClr val="B01E2C"/>
      </a:accent5>
      <a:accent6>
        <a:srgbClr val="701921"/>
      </a:accent6>
      <a:hlink>
        <a:srgbClr val="003399"/>
      </a:hlink>
      <a:folHlink>
        <a:srgbClr val="2750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7685473-3EBF-4D3A-B5B2-297C9FAC03C3}" vid="{48349F82-31A9-49A3-9858-72EFCA44D6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0359265e-c19c-4ebf-b8ef-e495c0a3b367">APA Templates</Category>
    <Document_x0020_Type xmlns="0359265e-c19c-4ebf-b8ef-e495c0a3b367">Document</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628AA1EA2F2142954F1C3DA55C47DD" ma:contentTypeVersion="2" ma:contentTypeDescription="Create a new document." ma:contentTypeScope="" ma:versionID="8b1fd232b4739f8acd3d441ffeebb70e">
  <xsd:schema xmlns:xsd="http://www.w3.org/2001/XMLSchema" xmlns:xs="http://www.w3.org/2001/XMLSchema" xmlns:p="http://schemas.microsoft.com/office/2006/metadata/properties" xmlns:ns2="0359265e-c19c-4ebf-b8ef-e495c0a3b367" targetNamespace="http://schemas.microsoft.com/office/2006/metadata/properties" ma:root="true" ma:fieldsID="a31523a0250ff39d4581889c6ccb6f16" ns2:_="">
    <xsd:import namespace="0359265e-c19c-4ebf-b8ef-e495c0a3b367"/>
    <xsd:element name="properties">
      <xsd:complexType>
        <xsd:sequence>
          <xsd:element name="documentManagement">
            <xsd:complexType>
              <xsd:all>
                <xsd:element ref="ns2:Category"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9265e-c19c-4ebf-b8ef-e495c0a3b367"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PA Templates"/>
          <xsd:enumeration value="Documents"/>
          <xsd:enumeration value="Forms"/>
        </xsd:restriction>
      </xsd:simpleType>
    </xsd:element>
    <xsd:element name="Document_x0020_Type" ma:index="9" nillable="true" ma:displayName="Document Type" ma:default="Form" ma:format="Dropdown" ma:internalName="Document_x0020_Type">
      <xsd:simpleType>
        <xsd:restriction base="dms:Choice">
          <xsd:enumeration value="Form"/>
          <xsd:enumeration value="Documen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F228AE-04CB-4106-B305-444D7C02AC9E}">
  <ds:schemaRefs>
    <ds:schemaRef ds:uri="http://schemas.microsoft.com/sharepoint/v3/contenttype/forms"/>
  </ds:schemaRefs>
</ds:datastoreItem>
</file>

<file path=customXml/itemProps2.xml><?xml version="1.0" encoding="utf-8"?>
<ds:datastoreItem xmlns:ds="http://schemas.openxmlformats.org/officeDocument/2006/customXml" ds:itemID="{888E6D82-89ED-4237-9F54-7D83CA6C3E43}">
  <ds:schemaRefs>
    <ds:schemaRef ds:uri="0359265e-c19c-4ebf-b8ef-e495c0a3b367"/>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7FDCFA7-11A5-4947-B834-F8174F0AE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59265e-c19c-4ebf-b8ef-e495c0a3b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2738</TotalTime>
  <Words>1806</Words>
  <Application>Microsoft Office PowerPoint</Application>
  <PresentationFormat>On-screen Show (4:3)</PresentationFormat>
  <Paragraphs>240</Paragraphs>
  <Slides>41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Brush Script MT</vt:lpstr>
      <vt:lpstr>Calibri</vt:lpstr>
      <vt:lpstr>Harlow Solid Italic</vt:lpstr>
      <vt:lpstr>helvetica neue</vt:lpstr>
      <vt:lpstr>APA</vt:lpstr>
      <vt:lpstr>Theme1</vt:lpstr>
      <vt:lpstr>Assessing Leadership Opportunities</vt:lpstr>
      <vt:lpstr>Conflict of Interest</vt:lpstr>
      <vt:lpstr>Educational Objectives</vt:lpstr>
      <vt:lpstr>Today’s workshop</vt:lpstr>
      <vt:lpstr>career opportunities in Psychiatric leadership &amp; administrative roles</vt:lpstr>
      <vt:lpstr>Types of Settings</vt:lpstr>
      <vt:lpstr>Content</vt:lpstr>
      <vt:lpstr>Overlapping Roles</vt:lpstr>
      <vt:lpstr>Additional Work</vt:lpstr>
      <vt:lpstr>Job considerations</vt:lpstr>
      <vt:lpstr>Drive</vt:lpstr>
      <vt:lpstr>Bait &amp; Switch</vt:lpstr>
      <vt:lpstr>Identifiable Gems</vt:lpstr>
      <vt:lpstr>High Paying Jobs ($$$) &amp; Potential pitfalls</vt:lpstr>
      <vt:lpstr>Jackpot</vt:lpstr>
      <vt:lpstr>Relevant variables and metrics to consider</vt:lpstr>
      <vt:lpstr>Variables to consider</vt:lpstr>
      <vt:lpstr>What’s in a name?</vt:lpstr>
      <vt:lpstr>compensation</vt:lpstr>
      <vt:lpstr>Compensation trends</vt:lpstr>
      <vt:lpstr>Practice setting variation</vt:lpstr>
      <vt:lpstr>Geographic variation</vt:lpstr>
      <vt:lpstr>Finances of leadership positions</vt:lpstr>
      <vt:lpstr>examples</vt:lpstr>
      <vt:lpstr>When should I ask for a promotion</vt:lpstr>
      <vt:lpstr>Acknowledgments/Disclosures</vt:lpstr>
      <vt:lpstr>Objectives</vt:lpstr>
      <vt:lpstr>PowerPoint Presentation</vt:lpstr>
      <vt:lpstr>PowerPoint Presentation</vt:lpstr>
      <vt:lpstr>Manager vs Leader</vt:lpstr>
      <vt:lpstr>PowerPoint Presentation</vt:lpstr>
      <vt:lpstr>Leadership Journey</vt:lpstr>
      <vt:lpstr>How do I approach my supervisor</vt:lpstr>
      <vt:lpstr>PowerPoint Presentation</vt:lpstr>
      <vt:lpstr>references</vt:lpstr>
      <vt:lpstr>Assessing leadership opportunities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PowerPoint Template</dc:title>
  <dc:subject/>
  <dc:creator>Cynthia DeDios</dc:creator>
  <cp:keywords/>
  <dc:description/>
  <cp:lastModifiedBy>Rachal, James C</cp:lastModifiedBy>
  <cp:revision>122</cp:revision>
  <dcterms:created xsi:type="dcterms:W3CDTF">2015-04-29T13:45:43Z</dcterms:created>
  <dcterms:modified xsi:type="dcterms:W3CDTF">2019-05-15T18:44:31Z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0x0101005D628AA1EA2F2142954F1C3DA55C47DD</vt:lpwstr>
  </property>
</Properties>
</file>